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6"/>
  </p:notesMasterIdLst>
  <p:handoutMasterIdLst>
    <p:handoutMasterId r:id="rId47"/>
  </p:handoutMasterIdLst>
  <p:sldIdLst>
    <p:sldId id="256" r:id="rId5"/>
    <p:sldId id="296" r:id="rId6"/>
    <p:sldId id="295" r:id="rId7"/>
    <p:sldId id="261" r:id="rId8"/>
    <p:sldId id="277" r:id="rId9"/>
    <p:sldId id="309" r:id="rId10"/>
    <p:sldId id="264" r:id="rId11"/>
    <p:sldId id="305" r:id="rId12"/>
    <p:sldId id="307" r:id="rId13"/>
    <p:sldId id="312" r:id="rId14"/>
    <p:sldId id="308" r:id="rId15"/>
    <p:sldId id="262" r:id="rId16"/>
    <p:sldId id="310" r:id="rId17"/>
    <p:sldId id="311" r:id="rId18"/>
    <p:sldId id="306" r:id="rId19"/>
    <p:sldId id="297" r:id="rId20"/>
    <p:sldId id="314" r:id="rId21"/>
    <p:sldId id="298" r:id="rId22"/>
    <p:sldId id="258" r:id="rId23"/>
    <p:sldId id="315" r:id="rId24"/>
    <p:sldId id="316" r:id="rId25"/>
    <p:sldId id="317" r:id="rId26"/>
    <p:sldId id="318" r:id="rId27"/>
    <p:sldId id="321" r:id="rId28"/>
    <p:sldId id="320" r:id="rId29"/>
    <p:sldId id="322" r:id="rId30"/>
    <p:sldId id="323" r:id="rId31"/>
    <p:sldId id="324" r:id="rId32"/>
    <p:sldId id="325" r:id="rId33"/>
    <p:sldId id="327" r:id="rId34"/>
    <p:sldId id="326" r:id="rId35"/>
    <p:sldId id="319" r:id="rId36"/>
    <p:sldId id="302" r:id="rId37"/>
    <p:sldId id="328" r:id="rId38"/>
    <p:sldId id="329" r:id="rId39"/>
    <p:sldId id="330" r:id="rId40"/>
    <p:sldId id="313" r:id="rId41"/>
    <p:sldId id="275" r:id="rId42"/>
    <p:sldId id="268" r:id="rId43"/>
    <p:sldId id="290" r:id="rId44"/>
    <p:sldId id="276" r:id="rId4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E628D-C80B-4342-9A12-3D4711BC29B4}" v="2444" dt="2022-01-08T22:21:12.7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03" autoAdjust="0"/>
    <p:restoredTop sz="84630" autoAdjust="0"/>
  </p:normalViewPr>
  <p:slideViewPr>
    <p:cSldViewPr snapToGrid="0">
      <p:cViewPr varScale="1">
        <p:scale>
          <a:sx n="58" d="100"/>
          <a:sy n="58" d="100"/>
        </p:scale>
        <p:origin x="1254" y="66"/>
      </p:cViewPr>
      <p:guideLst>
        <p:guide orient="horz" pos="3360"/>
        <p:guide pos="3840"/>
      </p:guideLst>
    </p:cSldViewPr>
  </p:slideViewPr>
  <p:outlineViewPr>
    <p:cViewPr>
      <p:scale>
        <a:sx n="33" d="100"/>
        <a:sy n="33" d="100"/>
      </p:scale>
      <p:origin x="0" y="-4860"/>
    </p:cViewPr>
  </p:outlineViewPr>
  <p:notesTextViewPr>
    <p:cViewPr>
      <p:scale>
        <a:sx n="1" d="1"/>
        <a:sy n="1" d="1"/>
      </p:scale>
      <p:origin x="0" y="-426"/>
    </p:cViewPr>
  </p:notesTextViewPr>
  <p:sorterViewPr>
    <p:cViewPr>
      <p:scale>
        <a:sx n="100" d="100"/>
        <a:sy n="100" d="100"/>
      </p:scale>
      <p:origin x="0" y="0"/>
    </p:cViewPr>
  </p:sorterViewPr>
  <p:notesViewPr>
    <p:cSldViewPr snapToGrid="0">
      <p:cViewPr>
        <p:scale>
          <a:sx n="1" d="2"/>
          <a:sy n="1" d="2"/>
        </p:scale>
        <p:origin x="3882" y="13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a:t>Distribución de </a:t>
            </a:r>
            <a:r>
              <a:rPr lang="es-ES" b="1" dirty="0"/>
              <a:t>clases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bar"/>
        <c:grouping val="clustered"/>
        <c:varyColors val="0"/>
        <c:ser>
          <c:idx val="0"/>
          <c:order val="0"/>
          <c:tx>
            <c:strRef>
              <c:f>Hoja1!$B$1</c:f>
              <c:strCache>
                <c:ptCount val="1"/>
                <c:pt idx="0">
                  <c:v>Maligno</c:v>
                </c:pt>
              </c:strCache>
            </c:strRef>
          </c:tx>
          <c:spPr>
            <a:solidFill>
              <a:schemeClr val="accent3">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Dataset 2019</c:v>
                </c:pt>
                <c:pt idx="1">
                  <c:v>Dataset 2020</c:v>
                </c:pt>
              </c:strCache>
            </c:strRef>
          </c:cat>
          <c:val>
            <c:numRef>
              <c:f>Hoja1!$B$2:$B$3</c:f>
              <c:numCache>
                <c:formatCode>General</c:formatCode>
                <c:ptCount val="2"/>
                <c:pt idx="0" formatCode="#,##0">
                  <c:v>4522</c:v>
                </c:pt>
                <c:pt idx="1">
                  <c:v>584</c:v>
                </c:pt>
              </c:numCache>
            </c:numRef>
          </c:val>
          <c:extLst>
            <c:ext xmlns:c16="http://schemas.microsoft.com/office/drawing/2014/chart" uri="{C3380CC4-5D6E-409C-BE32-E72D297353CC}">
              <c16:uniqueId val="{00000000-CF6F-4A16-AB39-FAF2FBD81CD5}"/>
            </c:ext>
          </c:extLst>
        </c:ser>
        <c:ser>
          <c:idx val="1"/>
          <c:order val="1"/>
          <c:tx>
            <c:strRef>
              <c:f>Hoja1!$C$1</c:f>
              <c:strCache>
                <c:ptCount val="1"/>
                <c:pt idx="0">
                  <c:v>Benigno</c:v>
                </c:pt>
              </c:strCache>
            </c:strRef>
          </c:tx>
          <c:spPr>
            <a:solidFill>
              <a:schemeClr val="accent3">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Dataset 2019</c:v>
                </c:pt>
                <c:pt idx="1">
                  <c:v>Dataset 2020</c:v>
                </c:pt>
              </c:strCache>
            </c:strRef>
          </c:cat>
          <c:val>
            <c:numRef>
              <c:f>Hoja1!$C$2:$C$3</c:f>
              <c:numCache>
                <c:formatCode>#,##0</c:formatCode>
                <c:ptCount val="2"/>
                <c:pt idx="0">
                  <c:v>20809</c:v>
                </c:pt>
                <c:pt idx="1">
                  <c:v>32542</c:v>
                </c:pt>
              </c:numCache>
            </c:numRef>
          </c:val>
          <c:extLst>
            <c:ext xmlns:c16="http://schemas.microsoft.com/office/drawing/2014/chart" uri="{C3380CC4-5D6E-409C-BE32-E72D297353CC}">
              <c16:uniqueId val="{00000004-CF6F-4A16-AB39-FAF2FBD81CD5}"/>
            </c:ext>
          </c:extLst>
        </c:ser>
        <c:dLbls>
          <c:dLblPos val="outEnd"/>
          <c:showLegendKey val="0"/>
          <c:showVal val="1"/>
          <c:showCatName val="0"/>
          <c:showSerName val="0"/>
          <c:showPercent val="0"/>
          <c:showBubbleSize val="0"/>
        </c:dLbls>
        <c:gapWidth val="182"/>
        <c:axId val="1940811968"/>
        <c:axId val="1940814464"/>
      </c:barChart>
      <c:catAx>
        <c:axId val="19408119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940814464"/>
        <c:crosses val="autoZero"/>
        <c:auto val="1"/>
        <c:lblAlgn val="ctr"/>
        <c:lblOffset val="100"/>
        <c:noMultiLvlLbl val="0"/>
      </c:catAx>
      <c:valAx>
        <c:axId val="194081446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940811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Dataset</a:t>
            </a:r>
            <a:r>
              <a:rPr lang="en-US" baseline="0" dirty="0"/>
              <a:t> 2019</a:t>
            </a:r>
          </a:p>
          <a:p>
            <a:pPr>
              <a:defRPr/>
            </a:pPr>
            <a:r>
              <a:rPr lang="en-US" b="1" dirty="0" err="1"/>
              <a:t>Edad</a:t>
            </a:r>
            <a:endParaRPr lang="en-US"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Número de casos</c:v>
                </c:pt>
              </c:strCache>
            </c:strRef>
          </c:tx>
          <c:spPr>
            <a:solidFill>
              <a:schemeClr val="accent3"/>
            </a:solidFill>
            <a:ln>
              <a:noFill/>
            </a:ln>
            <a:effectLst/>
          </c:spPr>
          <c:invertIfNegative val="0"/>
          <c:cat>
            <c:numRef>
              <c:f>Hoja1!$A$2:$A$22</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Hoja1!$B$2:$B$22</c:f>
              <c:numCache>
                <c:formatCode>General</c:formatCode>
                <c:ptCount val="21"/>
                <c:pt idx="0">
                  <c:v>55</c:v>
                </c:pt>
                <c:pt idx="1">
                  <c:v>113</c:v>
                </c:pt>
                <c:pt idx="2">
                  <c:v>142</c:v>
                </c:pt>
                <c:pt idx="3">
                  <c:v>375</c:v>
                </c:pt>
                <c:pt idx="4">
                  <c:v>388</c:v>
                </c:pt>
                <c:pt idx="5">
                  <c:v>677</c:v>
                </c:pt>
                <c:pt idx="6">
                  <c:v>1199</c:v>
                </c:pt>
                <c:pt idx="7">
                  <c:v>1651</c:v>
                </c:pt>
                <c:pt idx="8">
                  <c:v>2246</c:v>
                </c:pt>
                <c:pt idx="9">
                  <c:v>2585</c:v>
                </c:pt>
                <c:pt idx="10">
                  <c:v>2489</c:v>
                </c:pt>
                <c:pt idx="11">
                  <c:v>2170</c:v>
                </c:pt>
                <c:pt idx="12">
                  <c:v>2036</c:v>
                </c:pt>
                <c:pt idx="13">
                  <c:v>2075</c:v>
                </c:pt>
                <c:pt idx="14">
                  <c:v>2120</c:v>
                </c:pt>
                <c:pt idx="15">
                  <c:v>1796</c:v>
                </c:pt>
                <c:pt idx="16">
                  <c:v>1459</c:v>
                </c:pt>
                <c:pt idx="17">
                  <c:v>1319</c:v>
                </c:pt>
                <c:pt idx="18">
                  <c:v>0</c:v>
                </c:pt>
                <c:pt idx="19">
                  <c:v>0</c:v>
                </c:pt>
                <c:pt idx="20">
                  <c:v>0</c:v>
                </c:pt>
              </c:numCache>
            </c:numRef>
          </c:val>
          <c:extLst>
            <c:ext xmlns:c16="http://schemas.microsoft.com/office/drawing/2014/chart" uri="{C3380CC4-5D6E-409C-BE32-E72D297353CC}">
              <c16:uniqueId val="{00000000-1D98-4012-AEA0-DA52BDFA6120}"/>
            </c:ext>
          </c:extLst>
        </c:ser>
        <c:dLbls>
          <c:showLegendKey val="0"/>
          <c:showVal val="0"/>
          <c:showCatName val="0"/>
          <c:showSerName val="0"/>
          <c:showPercent val="0"/>
          <c:showBubbleSize val="0"/>
        </c:dLbls>
        <c:gapWidth val="219"/>
        <c:overlap val="-27"/>
        <c:axId val="1022568864"/>
        <c:axId val="1022569696"/>
      </c:barChart>
      <c:catAx>
        <c:axId val="102256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022569696"/>
        <c:crosses val="autoZero"/>
        <c:auto val="1"/>
        <c:lblAlgn val="ctr"/>
        <c:lblOffset val="100"/>
        <c:noMultiLvlLbl val="0"/>
      </c:catAx>
      <c:valAx>
        <c:axId val="102256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022568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Dataset</a:t>
            </a:r>
            <a:r>
              <a:rPr lang="en-US" baseline="0" dirty="0"/>
              <a:t> 2020</a:t>
            </a:r>
          </a:p>
          <a:p>
            <a:pPr>
              <a:defRPr/>
            </a:pPr>
            <a:r>
              <a:rPr lang="en-US" b="1" dirty="0" err="1"/>
              <a:t>Edad</a:t>
            </a:r>
            <a:endParaRPr lang="en-US"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Número de casos</c:v>
                </c:pt>
              </c:strCache>
            </c:strRef>
          </c:tx>
          <c:spPr>
            <a:solidFill>
              <a:schemeClr val="accent3"/>
            </a:solidFill>
            <a:ln>
              <a:noFill/>
            </a:ln>
            <a:effectLst/>
          </c:spPr>
          <c:invertIfNegative val="0"/>
          <c:cat>
            <c:numRef>
              <c:f>Hoja1!$A$2:$A$22</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Hoja1!$B$2:$B$22</c:f>
              <c:numCache>
                <c:formatCode>General</c:formatCode>
                <c:ptCount val="21"/>
                <c:pt idx="0">
                  <c:v>2</c:v>
                </c:pt>
                <c:pt idx="1">
                  <c:v>0</c:v>
                </c:pt>
                <c:pt idx="2">
                  <c:v>17</c:v>
                </c:pt>
                <c:pt idx="3">
                  <c:v>132</c:v>
                </c:pt>
                <c:pt idx="4">
                  <c:v>655</c:v>
                </c:pt>
                <c:pt idx="5">
                  <c:v>1544</c:v>
                </c:pt>
                <c:pt idx="6">
                  <c:v>2358</c:v>
                </c:pt>
                <c:pt idx="7">
                  <c:v>2850</c:v>
                </c:pt>
                <c:pt idx="8">
                  <c:v>3576</c:v>
                </c:pt>
                <c:pt idx="9">
                  <c:v>4466</c:v>
                </c:pt>
                <c:pt idx="10">
                  <c:v>4270</c:v>
                </c:pt>
                <c:pt idx="11">
                  <c:v>3824</c:v>
                </c:pt>
                <c:pt idx="12">
                  <c:v>3240</c:v>
                </c:pt>
                <c:pt idx="13">
                  <c:v>2527</c:v>
                </c:pt>
                <c:pt idx="14">
                  <c:v>1968</c:v>
                </c:pt>
                <c:pt idx="15">
                  <c:v>981</c:v>
                </c:pt>
                <c:pt idx="16">
                  <c:v>419</c:v>
                </c:pt>
                <c:pt idx="17">
                  <c:v>149</c:v>
                </c:pt>
                <c:pt idx="18">
                  <c:v>80</c:v>
                </c:pt>
                <c:pt idx="19">
                  <c:v>0</c:v>
                </c:pt>
                <c:pt idx="20">
                  <c:v>0</c:v>
                </c:pt>
              </c:numCache>
            </c:numRef>
          </c:val>
          <c:extLst>
            <c:ext xmlns:c16="http://schemas.microsoft.com/office/drawing/2014/chart" uri="{C3380CC4-5D6E-409C-BE32-E72D297353CC}">
              <c16:uniqueId val="{00000000-1D98-4012-AEA0-DA52BDFA6120}"/>
            </c:ext>
          </c:extLst>
        </c:ser>
        <c:dLbls>
          <c:showLegendKey val="0"/>
          <c:showVal val="0"/>
          <c:showCatName val="0"/>
          <c:showSerName val="0"/>
          <c:showPercent val="0"/>
          <c:showBubbleSize val="0"/>
        </c:dLbls>
        <c:gapWidth val="219"/>
        <c:overlap val="-27"/>
        <c:axId val="1022568864"/>
        <c:axId val="1022569696"/>
      </c:barChart>
      <c:catAx>
        <c:axId val="102256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022569696"/>
        <c:crosses val="autoZero"/>
        <c:auto val="1"/>
        <c:lblAlgn val="ctr"/>
        <c:lblOffset val="100"/>
        <c:noMultiLvlLbl val="0"/>
      </c:catAx>
      <c:valAx>
        <c:axId val="102256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022568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Hoja1!$B$1</c:f>
              <c:strCache>
                <c:ptCount val="1"/>
                <c:pt idx="0">
                  <c:v>oral/genital</c:v>
                </c:pt>
              </c:strCache>
            </c:strRef>
          </c:tx>
          <c:spPr>
            <a:solidFill>
              <a:schemeClr val="accent3">
                <a:shade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2020</c:v>
                </c:pt>
              </c:strCache>
            </c:strRef>
          </c:cat>
          <c:val>
            <c:numRef>
              <c:f>Hoja1!$B$2</c:f>
              <c:numCache>
                <c:formatCode>#,##0</c:formatCode>
                <c:ptCount val="1"/>
                <c:pt idx="0">
                  <c:v>124</c:v>
                </c:pt>
              </c:numCache>
            </c:numRef>
          </c:val>
          <c:extLst>
            <c:ext xmlns:c16="http://schemas.microsoft.com/office/drawing/2014/chart" uri="{C3380CC4-5D6E-409C-BE32-E72D297353CC}">
              <c16:uniqueId val="{00000000-87A4-46EF-ABC6-56AD98B8DCC5}"/>
            </c:ext>
          </c:extLst>
        </c:ser>
        <c:ser>
          <c:idx val="1"/>
          <c:order val="1"/>
          <c:tx>
            <c:strRef>
              <c:f>Hoja1!$C$1</c:f>
              <c:strCache>
                <c:ptCount val="1"/>
                <c:pt idx="0">
                  <c:v>palms/soles</c:v>
                </c:pt>
              </c:strCache>
            </c:strRef>
          </c:tx>
          <c:spPr>
            <a:solidFill>
              <a:schemeClr val="accent3">
                <a:shade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2020</c:v>
                </c:pt>
              </c:strCache>
            </c:strRef>
          </c:cat>
          <c:val>
            <c:numRef>
              <c:f>Hoja1!$C$2</c:f>
              <c:numCache>
                <c:formatCode>#,##0</c:formatCode>
                <c:ptCount val="1"/>
                <c:pt idx="0">
                  <c:v>375</c:v>
                </c:pt>
              </c:numCache>
            </c:numRef>
          </c:val>
          <c:extLst>
            <c:ext xmlns:c16="http://schemas.microsoft.com/office/drawing/2014/chart" uri="{C3380CC4-5D6E-409C-BE32-E72D297353CC}">
              <c16:uniqueId val="{00000001-87A4-46EF-ABC6-56AD98B8DCC5}"/>
            </c:ext>
          </c:extLst>
        </c:ser>
        <c:ser>
          <c:idx val="2"/>
          <c:order val="2"/>
          <c:tx>
            <c:strRef>
              <c:f>Hoja1!$D$1</c:f>
              <c:strCache>
                <c:ptCount val="1"/>
                <c:pt idx="0">
                  <c:v>head/neck</c:v>
                </c:pt>
              </c:strCache>
            </c:strRef>
          </c:tx>
          <c:spPr>
            <a:solidFill>
              <a:schemeClr val="accent3">
                <a:shade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2020</c:v>
                </c:pt>
              </c:strCache>
            </c:strRef>
          </c:cat>
          <c:val>
            <c:numRef>
              <c:f>Hoja1!$D$2</c:f>
              <c:numCache>
                <c:formatCode>#,##0</c:formatCode>
                <c:ptCount val="1"/>
                <c:pt idx="0">
                  <c:v>1855</c:v>
                </c:pt>
              </c:numCache>
            </c:numRef>
          </c:val>
          <c:extLst>
            <c:ext xmlns:c16="http://schemas.microsoft.com/office/drawing/2014/chart" uri="{C3380CC4-5D6E-409C-BE32-E72D297353CC}">
              <c16:uniqueId val="{00000003-87A4-46EF-ABC6-56AD98B8DCC5}"/>
            </c:ext>
          </c:extLst>
        </c:ser>
        <c:ser>
          <c:idx val="3"/>
          <c:order val="3"/>
          <c:tx>
            <c:strRef>
              <c:f>Hoja1!$E$1</c:f>
              <c:strCache>
                <c:ptCount val="1"/>
                <c:pt idx="0">
                  <c:v>upper extremity</c:v>
                </c:pt>
              </c:strCache>
            </c:strRef>
          </c:tx>
          <c:spPr>
            <a:solidFill>
              <a:schemeClr val="accent3">
                <a:tint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2020</c:v>
                </c:pt>
              </c:strCache>
            </c:strRef>
          </c:cat>
          <c:val>
            <c:numRef>
              <c:f>Hoja1!$E$2</c:f>
              <c:numCache>
                <c:formatCode>#,##0</c:formatCode>
                <c:ptCount val="1"/>
                <c:pt idx="0">
                  <c:v>4983</c:v>
                </c:pt>
              </c:numCache>
            </c:numRef>
          </c:val>
          <c:extLst>
            <c:ext xmlns:c16="http://schemas.microsoft.com/office/drawing/2014/chart" uri="{C3380CC4-5D6E-409C-BE32-E72D297353CC}">
              <c16:uniqueId val="{00000004-87A4-46EF-ABC6-56AD98B8DCC5}"/>
            </c:ext>
          </c:extLst>
        </c:ser>
        <c:ser>
          <c:idx val="4"/>
          <c:order val="4"/>
          <c:tx>
            <c:strRef>
              <c:f>Hoja1!$F$1</c:f>
              <c:strCache>
                <c:ptCount val="1"/>
                <c:pt idx="0">
                  <c:v>lower extremity</c:v>
                </c:pt>
              </c:strCache>
            </c:strRef>
          </c:tx>
          <c:spPr>
            <a:solidFill>
              <a:schemeClr val="accent3">
                <a:tint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2020</c:v>
                </c:pt>
              </c:strCache>
            </c:strRef>
          </c:cat>
          <c:val>
            <c:numRef>
              <c:f>Hoja1!$F$2</c:f>
              <c:numCache>
                <c:formatCode>#,##0</c:formatCode>
                <c:ptCount val="1"/>
                <c:pt idx="0">
                  <c:v>8417</c:v>
                </c:pt>
              </c:numCache>
            </c:numRef>
          </c:val>
          <c:extLst>
            <c:ext xmlns:c16="http://schemas.microsoft.com/office/drawing/2014/chart" uri="{C3380CC4-5D6E-409C-BE32-E72D297353CC}">
              <c16:uniqueId val="{00000005-87A4-46EF-ABC6-56AD98B8DCC5}"/>
            </c:ext>
          </c:extLst>
        </c:ser>
        <c:ser>
          <c:idx val="5"/>
          <c:order val="5"/>
          <c:tx>
            <c:strRef>
              <c:f>Hoja1!$G$1</c:f>
              <c:strCache>
                <c:ptCount val="1"/>
                <c:pt idx="0">
                  <c:v>torso</c:v>
                </c:pt>
              </c:strCache>
            </c:strRef>
          </c:tx>
          <c:spPr>
            <a:solidFill>
              <a:schemeClr val="accent3">
                <a:tint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2020</c:v>
                </c:pt>
              </c:strCache>
            </c:strRef>
          </c:cat>
          <c:val>
            <c:numRef>
              <c:f>Hoja1!$G$2</c:f>
              <c:numCache>
                <c:formatCode>#,##0</c:formatCode>
                <c:ptCount val="1"/>
                <c:pt idx="0">
                  <c:v>16845</c:v>
                </c:pt>
              </c:numCache>
            </c:numRef>
          </c:val>
          <c:extLst>
            <c:ext xmlns:c16="http://schemas.microsoft.com/office/drawing/2014/chart" uri="{C3380CC4-5D6E-409C-BE32-E72D297353CC}">
              <c16:uniqueId val="{00000006-87A4-46EF-ABC6-56AD98B8DCC5}"/>
            </c:ext>
          </c:extLst>
        </c:ser>
        <c:dLbls>
          <c:dLblPos val="outEnd"/>
          <c:showLegendKey val="0"/>
          <c:showVal val="1"/>
          <c:showCatName val="0"/>
          <c:showSerName val="0"/>
          <c:showPercent val="0"/>
          <c:showBubbleSize val="0"/>
        </c:dLbls>
        <c:gapWidth val="182"/>
        <c:axId val="1940811968"/>
        <c:axId val="1940814464"/>
      </c:barChart>
      <c:catAx>
        <c:axId val="19408119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940814464"/>
        <c:crosses val="autoZero"/>
        <c:auto val="1"/>
        <c:lblAlgn val="ctr"/>
        <c:lblOffset val="100"/>
        <c:noMultiLvlLbl val="0"/>
      </c:catAx>
      <c:valAx>
        <c:axId val="194081446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940811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sz="1800" b="0" i="0" baseline="0" dirty="0">
                <a:effectLst/>
              </a:rPr>
              <a:t>Distribución de la </a:t>
            </a:r>
            <a:r>
              <a:rPr lang="es-ES" sz="1800" b="1" i="0" baseline="0" dirty="0">
                <a:effectLst/>
              </a:rPr>
              <a:t>localización</a:t>
            </a:r>
            <a:r>
              <a:rPr lang="es-ES" sz="1800" b="0" i="0" baseline="0" dirty="0">
                <a:effectLst/>
              </a:rPr>
              <a:t> de las lesiones</a:t>
            </a:r>
            <a:endParaRPr lang="es-ES"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bar"/>
        <c:grouping val="clustered"/>
        <c:varyColors val="0"/>
        <c:ser>
          <c:idx val="0"/>
          <c:order val="0"/>
          <c:tx>
            <c:strRef>
              <c:f>Hoja1!$B$1</c:f>
              <c:strCache>
                <c:ptCount val="1"/>
                <c:pt idx="0">
                  <c:v>lateral torso</c:v>
                </c:pt>
              </c:strCache>
            </c:strRef>
          </c:tx>
          <c:spPr>
            <a:solidFill>
              <a:schemeClr val="accent3">
                <a:shade val="4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2019</c:v>
                </c:pt>
              </c:strCache>
            </c:strRef>
          </c:cat>
          <c:val>
            <c:numRef>
              <c:f>Hoja1!$B$2</c:f>
              <c:numCache>
                <c:formatCode>#,##0</c:formatCode>
                <c:ptCount val="1"/>
                <c:pt idx="0">
                  <c:v>54</c:v>
                </c:pt>
              </c:numCache>
            </c:numRef>
          </c:val>
          <c:extLst>
            <c:ext xmlns:c16="http://schemas.microsoft.com/office/drawing/2014/chart" uri="{C3380CC4-5D6E-409C-BE32-E72D297353CC}">
              <c16:uniqueId val="{00000000-6F93-4DAE-860C-EB211DB609C6}"/>
            </c:ext>
          </c:extLst>
        </c:ser>
        <c:ser>
          <c:idx val="1"/>
          <c:order val="1"/>
          <c:tx>
            <c:strRef>
              <c:f>Hoja1!$C$1</c:f>
              <c:strCache>
                <c:ptCount val="1"/>
                <c:pt idx="0">
                  <c:v>oral/genital</c:v>
                </c:pt>
              </c:strCache>
            </c:strRef>
          </c:tx>
          <c:spPr>
            <a:solidFill>
              <a:schemeClr val="accent3">
                <a:shade val="61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2019</c:v>
                </c:pt>
              </c:strCache>
            </c:strRef>
          </c:cat>
          <c:val>
            <c:numRef>
              <c:f>Hoja1!$C$2</c:f>
              <c:numCache>
                <c:formatCode>#,##0</c:formatCode>
                <c:ptCount val="1"/>
                <c:pt idx="0">
                  <c:v>59</c:v>
                </c:pt>
              </c:numCache>
            </c:numRef>
          </c:val>
          <c:extLst>
            <c:ext xmlns:c16="http://schemas.microsoft.com/office/drawing/2014/chart" uri="{C3380CC4-5D6E-409C-BE32-E72D297353CC}">
              <c16:uniqueId val="{00000001-6F93-4DAE-860C-EB211DB609C6}"/>
            </c:ext>
          </c:extLst>
        </c:ser>
        <c:ser>
          <c:idx val="2"/>
          <c:order val="2"/>
          <c:tx>
            <c:strRef>
              <c:f>Hoja1!$D$1</c:f>
              <c:strCache>
                <c:ptCount val="1"/>
                <c:pt idx="0">
                  <c:v>palms/soles</c:v>
                </c:pt>
              </c:strCache>
            </c:strRef>
          </c:tx>
          <c:spPr>
            <a:solidFill>
              <a:schemeClr val="accent3">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2019</c:v>
                </c:pt>
              </c:strCache>
            </c:strRef>
          </c:cat>
          <c:val>
            <c:numRef>
              <c:f>Hoja1!$D$2</c:f>
              <c:numCache>
                <c:formatCode>#,##0</c:formatCode>
                <c:ptCount val="1"/>
                <c:pt idx="0">
                  <c:v>398</c:v>
                </c:pt>
              </c:numCache>
            </c:numRef>
          </c:val>
          <c:extLst>
            <c:ext xmlns:c16="http://schemas.microsoft.com/office/drawing/2014/chart" uri="{C3380CC4-5D6E-409C-BE32-E72D297353CC}">
              <c16:uniqueId val="{00000002-6F93-4DAE-860C-EB211DB609C6}"/>
            </c:ext>
          </c:extLst>
        </c:ser>
        <c:ser>
          <c:idx val="3"/>
          <c:order val="3"/>
          <c:tx>
            <c:strRef>
              <c:f>Hoja1!$E$1</c:f>
              <c:strCache>
                <c:ptCount val="1"/>
                <c:pt idx="0">
                  <c:v>posterior torso</c:v>
                </c:pt>
              </c:strCache>
            </c:strRef>
          </c:tx>
          <c:spPr>
            <a:solidFill>
              <a:schemeClr val="accent3">
                <a:shade val="92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2019</c:v>
                </c:pt>
              </c:strCache>
            </c:strRef>
          </c:cat>
          <c:val>
            <c:numRef>
              <c:f>Hoja1!$E$2</c:f>
              <c:numCache>
                <c:formatCode>#,##0</c:formatCode>
                <c:ptCount val="1"/>
                <c:pt idx="0">
                  <c:v>2787</c:v>
                </c:pt>
              </c:numCache>
            </c:numRef>
          </c:val>
          <c:extLst>
            <c:ext xmlns:c16="http://schemas.microsoft.com/office/drawing/2014/chart" uri="{C3380CC4-5D6E-409C-BE32-E72D297353CC}">
              <c16:uniqueId val="{00000003-6F93-4DAE-860C-EB211DB609C6}"/>
            </c:ext>
          </c:extLst>
        </c:ser>
        <c:ser>
          <c:idx val="4"/>
          <c:order val="4"/>
          <c:tx>
            <c:strRef>
              <c:f>Hoja1!$F$1</c:f>
              <c:strCache>
                <c:ptCount val="1"/>
                <c:pt idx="0">
                  <c:v>upper extremity</c:v>
                </c:pt>
              </c:strCache>
            </c:strRef>
          </c:tx>
          <c:spPr>
            <a:solidFill>
              <a:schemeClr val="accent3">
                <a:tint val="93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2019</c:v>
                </c:pt>
              </c:strCache>
            </c:strRef>
          </c:cat>
          <c:val>
            <c:numRef>
              <c:f>Hoja1!$F$2</c:f>
              <c:numCache>
                <c:formatCode>#,##0</c:formatCode>
                <c:ptCount val="1"/>
                <c:pt idx="0">
                  <c:v>2910</c:v>
                </c:pt>
              </c:numCache>
            </c:numRef>
          </c:val>
          <c:extLst>
            <c:ext xmlns:c16="http://schemas.microsoft.com/office/drawing/2014/chart" uri="{C3380CC4-5D6E-409C-BE32-E72D297353CC}">
              <c16:uniqueId val="{00000004-6F93-4DAE-860C-EB211DB609C6}"/>
            </c:ext>
          </c:extLst>
        </c:ser>
        <c:ser>
          <c:idx val="5"/>
          <c:order val="5"/>
          <c:tx>
            <c:strRef>
              <c:f>Hoja1!$G$1</c:f>
              <c:strCache>
                <c:ptCount val="1"/>
                <c:pt idx="0">
                  <c:v>head/neck</c:v>
                </c:pt>
              </c:strCache>
            </c:strRef>
          </c:tx>
          <c:spPr>
            <a:solidFill>
              <a:schemeClr val="accent3">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2019</c:v>
                </c:pt>
              </c:strCache>
            </c:strRef>
          </c:cat>
          <c:val>
            <c:numRef>
              <c:f>Hoja1!$G$2</c:f>
              <c:numCache>
                <c:formatCode>#,##0</c:formatCode>
                <c:ptCount val="1"/>
                <c:pt idx="0">
                  <c:v>4587</c:v>
                </c:pt>
              </c:numCache>
            </c:numRef>
          </c:val>
          <c:extLst>
            <c:ext xmlns:c16="http://schemas.microsoft.com/office/drawing/2014/chart" uri="{C3380CC4-5D6E-409C-BE32-E72D297353CC}">
              <c16:uniqueId val="{00000005-6F93-4DAE-860C-EB211DB609C6}"/>
            </c:ext>
          </c:extLst>
        </c:ser>
        <c:ser>
          <c:idx val="6"/>
          <c:order val="6"/>
          <c:tx>
            <c:strRef>
              <c:f>Hoja1!$H$1</c:f>
              <c:strCache>
                <c:ptCount val="1"/>
                <c:pt idx="0">
                  <c:v>lower extremity</c:v>
                </c:pt>
              </c:strCache>
            </c:strRef>
          </c:tx>
          <c:spPr>
            <a:solidFill>
              <a:schemeClr val="accent3">
                <a:tint val="62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2019</c:v>
                </c:pt>
              </c:strCache>
            </c:strRef>
          </c:cat>
          <c:val>
            <c:numRef>
              <c:f>Hoja1!$H$2</c:f>
              <c:numCache>
                <c:formatCode>#,##0</c:formatCode>
                <c:ptCount val="1"/>
                <c:pt idx="0">
                  <c:v>4990</c:v>
                </c:pt>
              </c:numCache>
            </c:numRef>
          </c:val>
          <c:extLst>
            <c:ext xmlns:c16="http://schemas.microsoft.com/office/drawing/2014/chart" uri="{C3380CC4-5D6E-409C-BE32-E72D297353CC}">
              <c16:uniqueId val="{00000007-6F93-4DAE-860C-EB211DB609C6}"/>
            </c:ext>
          </c:extLst>
        </c:ser>
        <c:ser>
          <c:idx val="7"/>
          <c:order val="7"/>
          <c:tx>
            <c:strRef>
              <c:f>Hoja1!$I$1</c:f>
              <c:strCache>
                <c:ptCount val="1"/>
                <c:pt idx="0">
                  <c:v>anterior torso</c:v>
                </c:pt>
              </c:strCache>
            </c:strRef>
          </c:tx>
          <c:spPr>
            <a:solidFill>
              <a:schemeClr val="accent3">
                <a:tint val="4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c:f>
              <c:strCache>
                <c:ptCount val="1"/>
                <c:pt idx="0">
                  <c:v>Dataset 2019</c:v>
                </c:pt>
              </c:strCache>
            </c:strRef>
          </c:cat>
          <c:val>
            <c:numRef>
              <c:f>Hoja1!$I$2</c:f>
              <c:numCache>
                <c:formatCode>#,##0</c:formatCode>
                <c:ptCount val="1"/>
                <c:pt idx="0">
                  <c:v>6915</c:v>
                </c:pt>
              </c:numCache>
            </c:numRef>
          </c:val>
          <c:extLst>
            <c:ext xmlns:c16="http://schemas.microsoft.com/office/drawing/2014/chart" uri="{C3380CC4-5D6E-409C-BE32-E72D297353CC}">
              <c16:uniqueId val="{00000008-6F93-4DAE-860C-EB211DB609C6}"/>
            </c:ext>
          </c:extLst>
        </c:ser>
        <c:dLbls>
          <c:dLblPos val="outEnd"/>
          <c:showLegendKey val="0"/>
          <c:showVal val="1"/>
          <c:showCatName val="0"/>
          <c:showSerName val="0"/>
          <c:showPercent val="0"/>
          <c:showBubbleSize val="0"/>
        </c:dLbls>
        <c:gapWidth val="182"/>
        <c:axId val="1940811968"/>
        <c:axId val="1940814464"/>
      </c:barChart>
      <c:catAx>
        <c:axId val="19408119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940814464"/>
        <c:crosses val="autoZero"/>
        <c:auto val="1"/>
        <c:lblAlgn val="ctr"/>
        <c:lblOffset val="100"/>
        <c:noMultiLvlLbl val="0"/>
      </c:catAx>
      <c:valAx>
        <c:axId val="194081446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940811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Dataset 2019</a:t>
            </a:r>
          </a:p>
          <a:p>
            <a:pPr>
              <a:defRPr/>
            </a:pPr>
            <a:r>
              <a:rPr lang="en-US" sz="1862" b="1" i="0" u="none" strike="noStrike" baseline="0" dirty="0" err="1">
                <a:effectLst/>
              </a:rPr>
              <a:t>Sexo</a:t>
            </a:r>
            <a:endParaRPr lang="en-US"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pieChart>
        <c:varyColors val="1"/>
        <c:ser>
          <c:idx val="0"/>
          <c:order val="0"/>
          <c:tx>
            <c:strRef>
              <c:f>Hoja1!$B$1</c:f>
              <c:strCache>
                <c:ptCount val="1"/>
                <c:pt idx="0">
                  <c:v>Sexo</c:v>
                </c:pt>
              </c:strCache>
            </c:strRef>
          </c:tx>
          <c:spPr>
            <a:ln>
              <a:solidFill>
                <a:schemeClr val="tx1"/>
              </a:solidFill>
            </a:ln>
          </c:spPr>
          <c:dPt>
            <c:idx val="0"/>
            <c:bubble3D val="0"/>
            <c:spPr>
              <a:solidFill>
                <a:schemeClr val="accent2">
                  <a:shade val="76000"/>
                </a:schemeClr>
              </a:solidFill>
              <a:ln w="19050">
                <a:solidFill>
                  <a:schemeClr val="tx1"/>
                </a:solidFill>
              </a:ln>
              <a:effectLst/>
            </c:spPr>
            <c:extLst>
              <c:ext xmlns:c16="http://schemas.microsoft.com/office/drawing/2014/chart" uri="{C3380CC4-5D6E-409C-BE32-E72D297353CC}">
                <c16:uniqueId val="{00000003-83EA-412B-89A5-6A12428BCE9D}"/>
              </c:ext>
            </c:extLst>
          </c:dPt>
          <c:dPt>
            <c:idx val="1"/>
            <c:bubble3D val="0"/>
            <c:spPr>
              <a:solidFill>
                <a:schemeClr val="accent2">
                  <a:tint val="77000"/>
                </a:schemeClr>
              </a:solidFill>
              <a:ln w="19050">
                <a:solidFill>
                  <a:schemeClr val="tx1"/>
                </a:solidFill>
              </a:ln>
              <a:effectLst/>
            </c:spPr>
            <c:extLst>
              <c:ext xmlns:c16="http://schemas.microsoft.com/office/drawing/2014/chart" uri="{C3380CC4-5D6E-409C-BE32-E72D297353CC}">
                <c16:uniqueId val="{00000002-83EA-412B-89A5-6A12428BCE9D}"/>
              </c:ext>
            </c:extLst>
          </c:dPt>
          <c:dLbls>
            <c:dLbl>
              <c:idx val="0"/>
              <c:layout>
                <c:manualLayout>
                  <c:x val="-0.1699677295425438"/>
                  <c:y val="1.629225220658499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3EA-412B-89A5-6A12428BCE9D}"/>
                </c:ext>
              </c:extLst>
            </c:dLbl>
            <c:dLbl>
              <c:idx val="1"/>
              <c:layout>
                <c:manualLayout>
                  <c:x val="0.17751491688527318"/>
                  <c:y val="-5.7120610662620549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EA-412B-89A5-6A12428BCE9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Hombre</c:v>
                </c:pt>
                <c:pt idx="1">
                  <c:v>Mujer</c:v>
                </c:pt>
              </c:strCache>
            </c:strRef>
          </c:cat>
          <c:val>
            <c:numRef>
              <c:f>Hoja1!$B$2:$B$3</c:f>
              <c:numCache>
                <c:formatCode>0.00%</c:formatCode>
                <c:ptCount val="2"/>
                <c:pt idx="0">
                  <c:v>0.53300000000000003</c:v>
                </c:pt>
                <c:pt idx="1">
                  <c:v>0.46700000000000003</c:v>
                </c:pt>
              </c:numCache>
            </c:numRef>
          </c:val>
          <c:extLst>
            <c:ext xmlns:c16="http://schemas.microsoft.com/office/drawing/2014/chart" uri="{C3380CC4-5D6E-409C-BE32-E72D297353CC}">
              <c16:uniqueId val="{00000000-83EA-412B-89A5-6A12428BCE9D}"/>
            </c:ext>
          </c:extLst>
        </c:ser>
        <c:dLbls>
          <c:showLegendKey val="0"/>
          <c:showVal val="0"/>
          <c:showCatName val="0"/>
          <c:showSerName val="0"/>
          <c:showPercent val="0"/>
          <c:showBubbleSize val="0"/>
          <c:showLeaderLines val="1"/>
        </c:dLbls>
        <c:firstSliceAng val="0"/>
      </c:pieChart>
      <c:spPr>
        <a:noFill/>
        <a:ln>
          <a:noFill/>
        </a:ln>
        <a:effectLst>
          <a:glow rad="127000">
            <a:srgbClr val="E9E6DF"/>
          </a:glow>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en-US" sz="1800" b="0" i="0" baseline="0" dirty="0">
                <a:effectLst/>
              </a:rPr>
              <a:t>Dataset </a:t>
            </a:r>
            <a:r>
              <a:rPr lang="en-US" dirty="0"/>
              <a:t>2020</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US" sz="1862" b="1" i="0" u="none" strike="noStrike" baseline="0" dirty="0" err="1">
                <a:effectLst/>
              </a:rPr>
              <a:t>Sexo</a:t>
            </a:r>
            <a:r>
              <a:rPr lang="en-US" sz="1862" b="0" i="0" u="none" strike="noStrike" baseline="0" dirty="0">
                <a:effectLst/>
              </a:rPr>
              <a:t> </a:t>
            </a:r>
            <a:endParaRPr lang="en-US"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s-ES"/>
        </a:p>
      </c:txPr>
    </c:title>
    <c:autoTitleDeleted val="0"/>
    <c:plotArea>
      <c:layout/>
      <c:pieChart>
        <c:varyColors val="1"/>
        <c:ser>
          <c:idx val="0"/>
          <c:order val="0"/>
          <c:tx>
            <c:strRef>
              <c:f>Hoja1!$B$1</c:f>
              <c:strCache>
                <c:ptCount val="1"/>
                <c:pt idx="0">
                  <c:v>Sexo</c:v>
                </c:pt>
              </c:strCache>
            </c:strRef>
          </c:tx>
          <c:spPr>
            <a:ln>
              <a:solidFill>
                <a:schemeClr val="tx1"/>
              </a:solidFill>
            </a:ln>
          </c:spPr>
          <c:dPt>
            <c:idx val="0"/>
            <c:bubble3D val="0"/>
            <c:spPr>
              <a:solidFill>
                <a:schemeClr val="accent2">
                  <a:shade val="76000"/>
                </a:schemeClr>
              </a:solidFill>
              <a:ln w="19050">
                <a:solidFill>
                  <a:schemeClr val="tx1"/>
                </a:solidFill>
              </a:ln>
              <a:effectLst/>
            </c:spPr>
            <c:extLst>
              <c:ext xmlns:c16="http://schemas.microsoft.com/office/drawing/2014/chart" uri="{C3380CC4-5D6E-409C-BE32-E72D297353CC}">
                <c16:uniqueId val="{00000001-6D28-4E4A-BE27-AF8D508CC8AE}"/>
              </c:ext>
            </c:extLst>
          </c:dPt>
          <c:dPt>
            <c:idx val="1"/>
            <c:bubble3D val="0"/>
            <c:spPr>
              <a:solidFill>
                <a:schemeClr val="accent2">
                  <a:tint val="77000"/>
                </a:schemeClr>
              </a:solidFill>
              <a:ln w="19050">
                <a:solidFill>
                  <a:schemeClr val="tx1"/>
                </a:solidFill>
              </a:ln>
              <a:effectLst/>
            </c:spPr>
            <c:extLst>
              <c:ext xmlns:c16="http://schemas.microsoft.com/office/drawing/2014/chart" uri="{C3380CC4-5D6E-409C-BE32-E72D297353CC}">
                <c16:uniqueId val="{00000003-6D28-4E4A-BE27-AF8D508CC8AE}"/>
              </c:ext>
            </c:extLst>
          </c:dPt>
          <c:dLbls>
            <c:dLbl>
              <c:idx val="0"/>
              <c:layout>
                <c:manualLayout>
                  <c:x val="-0.11675750357349142"/>
                  <c:y val="-0.1944171772837341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D28-4E4A-BE27-AF8D508CC8AE}"/>
                </c:ext>
              </c:extLst>
            </c:dLbl>
            <c:dLbl>
              <c:idx val="1"/>
              <c:layout>
                <c:manualLayout>
                  <c:x val="0.12039129588888253"/>
                  <c:y val="0.1354002335880424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D28-4E4A-BE27-AF8D508CC8A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E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Hombre</c:v>
                </c:pt>
                <c:pt idx="1">
                  <c:v>Mujer</c:v>
                </c:pt>
              </c:strCache>
            </c:strRef>
          </c:cat>
          <c:val>
            <c:numRef>
              <c:f>Hoja1!$B$2:$B$3</c:f>
              <c:numCache>
                <c:formatCode>0.00%</c:formatCode>
                <c:ptCount val="2"/>
                <c:pt idx="0">
                  <c:v>0.51700000000000002</c:v>
                </c:pt>
                <c:pt idx="1">
                  <c:v>0.48299999999999998</c:v>
                </c:pt>
              </c:numCache>
            </c:numRef>
          </c:val>
          <c:extLst>
            <c:ext xmlns:c16="http://schemas.microsoft.com/office/drawing/2014/chart" uri="{C3380CC4-5D6E-409C-BE32-E72D297353CC}">
              <c16:uniqueId val="{00000004-6D28-4E4A-BE27-AF8D508CC8AE}"/>
            </c:ext>
          </c:extLst>
        </c:ser>
        <c:dLbls>
          <c:showLegendKey val="0"/>
          <c:showVal val="0"/>
          <c:showCatName val="0"/>
          <c:showSerName val="0"/>
          <c:showPercent val="0"/>
          <c:showBubbleSize val="0"/>
          <c:showLeaderLines val="1"/>
        </c:dLbls>
        <c:firstSliceAng val="5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49ECEF-3E94-4732-BFC3-464D975639BA}" type="datetime1">
              <a:rPr lang="es-ES" smtClean="0"/>
              <a:t>12/01/2022</a:t>
            </a:fld>
            <a:endParaRPr lang="es-ES"/>
          </a:p>
        </p:txBody>
      </p:sp>
      <p:sp>
        <p:nvSpPr>
          <p:cNvPr id="4" name="Marcador de pie de pá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s-ES" smtClean="0"/>
              <a:t>‹Nº›</a:t>
            </a:fld>
            <a:endParaRPr lang="es-E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3551-E181-4730-A9E5-DB7143B35D46}" type="datetime1">
              <a:rPr lang="es-ES" smtClean="0"/>
              <a:pPr/>
              <a:t>12/01/2022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s-ES" noProof="0" smtClean="0"/>
              <a:t>‹Nº›</a:t>
            </a:fld>
            <a:endParaRPr lang="es-E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a:t>
            </a:fld>
            <a:endParaRPr lang="es-ES"/>
          </a:p>
        </p:txBody>
      </p:sp>
    </p:spTree>
    <p:extLst>
      <p:ext uri="{BB962C8B-B14F-4D97-AF65-F5344CB8AC3E}">
        <p14:creationId xmlns:p14="http://schemas.microsoft.com/office/powerpoint/2010/main" val="356140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13</a:t>
            </a:fld>
            <a:endParaRPr lang="es-ES"/>
          </a:p>
        </p:txBody>
      </p:sp>
    </p:spTree>
    <p:extLst>
      <p:ext uri="{BB962C8B-B14F-4D97-AF65-F5344CB8AC3E}">
        <p14:creationId xmlns:p14="http://schemas.microsoft.com/office/powerpoint/2010/main" val="408957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14</a:t>
            </a:fld>
            <a:endParaRPr lang="es-ES"/>
          </a:p>
        </p:txBody>
      </p:sp>
    </p:spTree>
    <p:extLst>
      <p:ext uri="{BB962C8B-B14F-4D97-AF65-F5344CB8AC3E}">
        <p14:creationId xmlns:p14="http://schemas.microsoft.com/office/powerpoint/2010/main" val="3526055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15</a:t>
            </a:fld>
            <a:endParaRPr lang="es-ES"/>
          </a:p>
        </p:txBody>
      </p:sp>
    </p:spTree>
    <p:extLst>
      <p:ext uri="{BB962C8B-B14F-4D97-AF65-F5344CB8AC3E}">
        <p14:creationId xmlns:p14="http://schemas.microsoft.com/office/powerpoint/2010/main" val="3762527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16</a:t>
            </a:fld>
            <a:endParaRPr lang="es-ES"/>
          </a:p>
        </p:txBody>
      </p:sp>
    </p:spTree>
    <p:extLst>
      <p:ext uri="{BB962C8B-B14F-4D97-AF65-F5344CB8AC3E}">
        <p14:creationId xmlns:p14="http://schemas.microsoft.com/office/powerpoint/2010/main" val="2681631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17</a:t>
            </a:fld>
            <a:endParaRPr lang="es-ES"/>
          </a:p>
        </p:txBody>
      </p:sp>
    </p:spTree>
    <p:extLst>
      <p:ext uri="{BB962C8B-B14F-4D97-AF65-F5344CB8AC3E}">
        <p14:creationId xmlns:p14="http://schemas.microsoft.com/office/powerpoint/2010/main" val="2888435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18</a:t>
            </a:fld>
            <a:endParaRPr lang="es-ES"/>
          </a:p>
        </p:txBody>
      </p:sp>
    </p:spTree>
    <p:extLst>
      <p:ext uri="{BB962C8B-B14F-4D97-AF65-F5344CB8AC3E}">
        <p14:creationId xmlns:p14="http://schemas.microsoft.com/office/powerpoint/2010/main" val="1433772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19</a:t>
            </a:fld>
            <a:endParaRPr lang="es-ES"/>
          </a:p>
        </p:txBody>
      </p:sp>
    </p:spTree>
    <p:extLst>
      <p:ext uri="{BB962C8B-B14F-4D97-AF65-F5344CB8AC3E}">
        <p14:creationId xmlns:p14="http://schemas.microsoft.com/office/powerpoint/2010/main" val="491834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20</a:t>
            </a:fld>
            <a:endParaRPr lang="es-ES"/>
          </a:p>
        </p:txBody>
      </p:sp>
    </p:spTree>
    <p:extLst>
      <p:ext uri="{BB962C8B-B14F-4D97-AF65-F5344CB8AC3E}">
        <p14:creationId xmlns:p14="http://schemas.microsoft.com/office/powerpoint/2010/main" val="1034859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21</a:t>
            </a:fld>
            <a:endParaRPr lang="es-ES"/>
          </a:p>
        </p:txBody>
      </p:sp>
    </p:spTree>
    <p:extLst>
      <p:ext uri="{BB962C8B-B14F-4D97-AF65-F5344CB8AC3E}">
        <p14:creationId xmlns:p14="http://schemas.microsoft.com/office/powerpoint/2010/main" val="770624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22</a:t>
            </a:fld>
            <a:endParaRPr lang="es-ES"/>
          </a:p>
        </p:txBody>
      </p:sp>
    </p:spTree>
    <p:extLst>
      <p:ext uri="{BB962C8B-B14F-4D97-AF65-F5344CB8AC3E}">
        <p14:creationId xmlns:p14="http://schemas.microsoft.com/office/powerpoint/2010/main" val="18717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4</a:t>
            </a:fld>
            <a:endParaRPr lang="es-ES"/>
          </a:p>
        </p:txBody>
      </p:sp>
    </p:spTree>
    <p:extLst>
      <p:ext uri="{BB962C8B-B14F-4D97-AF65-F5344CB8AC3E}">
        <p14:creationId xmlns:p14="http://schemas.microsoft.com/office/powerpoint/2010/main" val="4143448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se observa, las redes modernas están mal calibradas.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23</a:t>
            </a:fld>
            <a:endParaRPr lang="es-ES"/>
          </a:p>
        </p:txBody>
      </p:sp>
    </p:spTree>
    <p:extLst>
      <p:ext uri="{BB962C8B-B14F-4D97-AF65-F5344CB8AC3E}">
        <p14:creationId xmlns:p14="http://schemas.microsoft.com/office/powerpoint/2010/main" val="3518551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24</a:t>
            </a:fld>
            <a:endParaRPr lang="es-ES"/>
          </a:p>
        </p:txBody>
      </p:sp>
    </p:spTree>
    <p:extLst>
      <p:ext uri="{BB962C8B-B14F-4D97-AF65-F5344CB8AC3E}">
        <p14:creationId xmlns:p14="http://schemas.microsoft.com/office/powerpoint/2010/main" val="3902356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25</a:t>
            </a:fld>
            <a:endParaRPr lang="es-ES"/>
          </a:p>
        </p:txBody>
      </p:sp>
    </p:spTree>
    <p:extLst>
      <p:ext uri="{BB962C8B-B14F-4D97-AF65-F5344CB8AC3E}">
        <p14:creationId xmlns:p14="http://schemas.microsoft.com/office/powerpoint/2010/main" val="703643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26</a:t>
            </a:fld>
            <a:endParaRPr lang="es-ES"/>
          </a:p>
        </p:txBody>
      </p:sp>
    </p:spTree>
    <p:extLst>
      <p:ext uri="{BB962C8B-B14F-4D97-AF65-F5344CB8AC3E}">
        <p14:creationId xmlns:p14="http://schemas.microsoft.com/office/powerpoint/2010/main" val="2789867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27</a:t>
            </a:fld>
            <a:endParaRPr lang="es-ES"/>
          </a:p>
        </p:txBody>
      </p:sp>
    </p:spTree>
    <p:extLst>
      <p:ext uri="{BB962C8B-B14F-4D97-AF65-F5344CB8AC3E}">
        <p14:creationId xmlns:p14="http://schemas.microsoft.com/office/powerpoint/2010/main" val="2025132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La puntuación de </a:t>
            </a:r>
            <a:r>
              <a:rPr lang="es-ES" sz="1200" dirty="0" err="1"/>
              <a:t>Brier</a:t>
            </a:r>
            <a:r>
              <a:rPr lang="es-ES" sz="1200" dirty="0"/>
              <a:t> mide la diferencia cuadrática media entre la probabilidad predicha y el resultado real.</a:t>
            </a:r>
            <a:endParaRPr lang="es-ES" sz="1200" b="1"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28</a:t>
            </a:fld>
            <a:endParaRPr lang="es-ES" noProof="0"/>
          </a:p>
        </p:txBody>
      </p:sp>
    </p:spTree>
    <p:extLst>
      <p:ext uri="{BB962C8B-B14F-4D97-AF65-F5344CB8AC3E}">
        <p14:creationId xmlns:p14="http://schemas.microsoft.com/office/powerpoint/2010/main" val="487537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Mediante el teorema de Bayes se puede obtener la probabilidad de tener la enfermedad H, habiendo dado positivo el test 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Para ello se necesita considerar la probabilidad a priori de que la hipótesis fuera verdad, es decir, cuan probable era tener la enfermedad antes de los resultados de los exámenes P(H).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Se multiplica por la probabilidad del evento (que el test de positivo) teniendo la enfermedad, P(E|H), en otras palabras, cuan probable es un resultado positivo si el paciente tuviera la enfermedad.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Finalmente, se divide entre la probabilidad total de que ocurra ese evento (probabilidad de un resultado positivo).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29</a:t>
            </a:fld>
            <a:endParaRPr lang="es-ES" noProof="0"/>
          </a:p>
        </p:txBody>
      </p:sp>
    </p:spTree>
    <p:extLst>
      <p:ext uri="{BB962C8B-B14F-4D97-AF65-F5344CB8AC3E}">
        <p14:creationId xmlns:p14="http://schemas.microsoft.com/office/powerpoint/2010/main" val="719972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teorema de Bayes supone que cada variable de entrada depende de todas las demás variables. Esta es una causa de complejidad en el cálculo. Se puede eliminar este supuesto y considerar cada variable de entrada como independiente entre sí. Lo cual cambia el modelo de un modelo de probabilidad condicionalmente dependiente a un modelo de probabilidad condicionalmente independiente. Esta simplificación del Teorema de Bayes es común y se usa ampliamente para problemas de modelado predictivo de clasificación y generalmente se conoce como </a:t>
            </a:r>
            <a:r>
              <a:rPr lang="es-ES" dirty="0" err="1"/>
              <a:t>Naive</a:t>
            </a:r>
            <a:r>
              <a:rPr lang="es-ES" dirty="0"/>
              <a:t> Bayes.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30</a:t>
            </a:fld>
            <a:endParaRPr lang="es-ES" noProof="0"/>
          </a:p>
        </p:txBody>
      </p:sp>
    </p:spTree>
    <p:extLst>
      <p:ext uri="{BB962C8B-B14F-4D97-AF65-F5344CB8AC3E}">
        <p14:creationId xmlns:p14="http://schemas.microsoft.com/office/powerpoint/2010/main" val="389356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forma de explorar los datos es con el uso del método </a:t>
            </a:r>
            <a:r>
              <a:rPr lang="es-ES" dirty="0" err="1"/>
              <a:t>HNet</a:t>
            </a:r>
            <a:r>
              <a:rPr lang="es-ES" dirty="0"/>
              <a:t> (</a:t>
            </a:r>
            <a:r>
              <a:rPr lang="es-ES" dirty="0" err="1"/>
              <a:t>Graphical</a:t>
            </a:r>
            <a:r>
              <a:rPr lang="es-ES" dirty="0"/>
              <a:t> </a:t>
            </a:r>
            <a:r>
              <a:rPr lang="es-ES" dirty="0" err="1"/>
              <a:t>Hypergeometric</a:t>
            </a:r>
            <a:r>
              <a:rPr lang="es-ES" dirty="0"/>
              <a:t> Networks) que permite un examen profundo de las asociaciones entre características. Este utiliza pruebas estadísticas para determinar y encontrar relaciones significativas entre las variables.</a:t>
            </a:r>
          </a:p>
          <a:p>
            <a:r>
              <a:rPr lang="es-ES" dirty="0"/>
              <a:t>Siguiendo el tutorial publicado “Explore and </a:t>
            </a:r>
            <a:r>
              <a:rPr lang="es-ES" dirty="0" err="1"/>
              <a:t>understand</a:t>
            </a:r>
            <a:r>
              <a:rPr lang="es-ES" dirty="0"/>
              <a:t> </a:t>
            </a:r>
            <a:r>
              <a:rPr lang="es-ES" dirty="0" err="1"/>
              <a:t>your</a:t>
            </a:r>
            <a:r>
              <a:rPr lang="es-ES" dirty="0"/>
              <a:t> data </a:t>
            </a:r>
            <a:r>
              <a:rPr lang="es-ES" dirty="0" err="1"/>
              <a:t>with</a:t>
            </a:r>
            <a:r>
              <a:rPr lang="es-ES" dirty="0"/>
              <a:t> a </a:t>
            </a:r>
            <a:r>
              <a:rPr lang="es-ES" dirty="0" err="1"/>
              <a:t>network</a:t>
            </a:r>
            <a:r>
              <a:rPr lang="es-ES" dirty="0"/>
              <a:t> </a:t>
            </a:r>
            <a:r>
              <a:rPr lang="es-ES" dirty="0" err="1"/>
              <a:t>of</a:t>
            </a:r>
            <a:r>
              <a:rPr lang="es-ES" dirty="0"/>
              <a:t> </a:t>
            </a:r>
            <a:r>
              <a:rPr lang="es-ES" dirty="0" err="1"/>
              <a:t>significant</a:t>
            </a:r>
            <a:r>
              <a:rPr lang="es-ES" dirty="0"/>
              <a:t> </a:t>
            </a:r>
            <a:r>
              <a:rPr lang="es-ES" dirty="0" err="1"/>
              <a:t>associations</a:t>
            </a:r>
            <a:r>
              <a:rPr lang="es-ES" dirty="0"/>
              <a:t>”, se utilizan los datos tabulares de 2019 para obtener el siguiente grafo de asociación.</a:t>
            </a:r>
          </a:p>
          <a:p>
            <a:endParaRPr lang="es-ES" dirty="0"/>
          </a:p>
          <a:p>
            <a:r>
              <a:rPr lang="es-ES" dirty="0"/>
              <a:t>Las variables también se pueden analizar desde la red calculando la importancia de la característica por categoría. Las variables de alta puntuación demuestran que muchos de los nodos separados son importantes en la red.</a:t>
            </a:r>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32</a:t>
            </a:fld>
            <a:endParaRPr lang="es-ES" noProof="0"/>
          </a:p>
        </p:txBody>
      </p:sp>
    </p:spTree>
    <p:extLst>
      <p:ext uri="{BB962C8B-B14F-4D97-AF65-F5344CB8AC3E}">
        <p14:creationId xmlns:p14="http://schemas.microsoft.com/office/powerpoint/2010/main" val="1657862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34</a:t>
            </a:fld>
            <a:endParaRPr lang="es-ES"/>
          </a:p>
        </p:txBody>
      </p:sp>
    </p:spTree>
    <p:extLst>
      <p:ext uri="{BB962C8B-B14F-4D97-AF65-F5344CB8AC3E}">
        <p14:creationId xmlns:p14="http://schemas.microsoft.com/office/powerpoint/2010/main" val="3520268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5</a:t>
            </a:fld>
            <a:endParaRPr lang="es-ES"/>
          </a:p>
        </p:txBody>
      </p:sp>
    </p:spTree>
    <p:extLst>
      <p:ext uri="{BB962C8B-B14F-4D97-AF65-F5344CB8AC3E}">
        <p14:creationId xmlns:p14="http://schemas.microsoft.com/office/powerpoint/2010/main" val="3821614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35</a:t>
            </a:fld>
            <a:endParaRPr lang="es-ES"/>
          </a:p>
        </p:txBody>
      </p:sp>
    </p:spTree>
    <p:extLst>
      <p:ext uri="{BB962C8B-B14F-4D97-AF65-F5344CB8AC3E}">
        <p14:creationId xmlns:p14="http://schemas.microsoft.com/office/powerpoint/2010/main" val="1601017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36</a:t>
            </a:fld>
            <a:endParaRPr lang="es-ES"/>
          </a:p>
        </p:txBody>
      </p:sp>
    </p:spTree>
    <p:extLst>
      <p:ext uri="{BB962C8B-B14F-4D97-AF65-F5344CB8AC3E}">
        <p14:creationId xmlns:p14="http://schemas.microsoft.com/office/powerpoint/2010/main" val="2451487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38</a:t>
            </a:fld>
            <a:endParaRPr lang="es-ES"/>
          </a:p>
        </p:txBody>
      </p:sp>
    </p:spTree>
    <p:extLst>
      <p:ext uri="{BB962C8B-B14F-4D97-AF65-F5344CB8AC3E}">
        <p14:creationId xmlns:p14="http://schemas.microsoft.com/office/powerpoint/2010/main" val="3142334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39</a:t>
            </a:fld>
            <a:endParaRPr lang="es-ES"/>
          </a:p>
        </p:txBody>
      </p:sp>
    </p:spTree>
    <p:extLst>
      <p:ext uri="{BB962C8B-B14F-4D97-AF65-F5344CB8AC3E}">
        <p14:creationId xmlns:p14="http://schemas.microsoft.com/office/powerpoint/2010/main" val="2945116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40</a:t>
            </a:fld>
            <a:endParaRPr lang="es-ES"/>
          </a:p>
        </p:txBody>
      </p:sp>
    </p:spTree>
    <p:extLst>
      <p:ext uri="{BB962C8B-B14F-4D97-AF65-F5344CB8AC3E}">
        <p14:creationId xmlns:p14="http://schemas.microsoft.com/office/powerpoint/2010/main" val="3857754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D4B9A9E5-4F7F-4A7D-9DE1-899232329269}" type="slidenum">
              <a:rPr lang="es-ES" smtClean="0"/>
              <a:t>41</a:t>
            </a:fld>
            <a:endParaRPr lang="es-ES"/>
          </a:p>
        </p:txBody>
      </p:sp>
    </p:spTree>
    <p:extLst>
      <p:ext uri="{BB962C8B-B14F-4D97-AF65-F5344CB8AC3E}">
        <p14:creationId xmlns:p14="http://schemas.microsoft.com/office/powerpoint/2010/main" val="170328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7</a:t>
            </a:fld>
            <a:endParaRPr lang="es-ES"/>
          </a:p>
        </p:txBody>
      </p:sp>
    </p:spTree>
    <p:extLst>
      <p:ext uri="{BB962C8B-B14F-4D97-AF65-F5344CB8AC3E}">
        <p14:creationId xmlns:p14="http://schemas.microsoft.com/office/powerpoint/2010/main" val="920735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8</a:t>
            </a:fld>
            <a:endParaRPr lang="es-ES"/>
          </a:p>
        </p:txBody>
      </p:sp>
    </p:spTree>
    <p:extLst>
      <p:ext uri="{BB962C8B-B14F-4D97-AF65-F5344CB8AC3E}">
        <p14:creationId xmlns:p14="http://schemas.microsoft.com/office/powerpoint/2010/main" val="4032948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9</a:t>
            </a:fld>
            <a:endParaRPr lang="es-ES"/>
          </a:p>
        </p:txBody>
      </p:sp>
    </p:spTree>
    <p:extLst>
      <p:ext uri="{BB962C8B-B14F-4D97-AF65-F5344CB8AC3E}">
        <p14:creationId xmlns:p14="http://schemas.microsoft.com/office/powerpoint/2010/main" val="1948416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10</a:t>
            </a:fld>
            <a:endParaRPr lang="es-ES"/>
          </a:p>
        </p:txBody>
      </p:sp>
    </p:spTree>
    <p:extLst>
      <p:ext uri="{BB962C8B-B14F-4D97-AF65-F5344CB8AC3E}">
        <p14:creationId xmlns:p14="http://schemas.microsoft.com/office/powerpoint/2010/main" val="213022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11</a:t>
            </a:fld>
            <a:endParaRPr lang="es-ES"/>
          </a:p>
        </p:txBody>
      </p:sp>
    </p:spTree>
    <p:extLst>
      <p:ext uri="{BB962C8B-B14F-4D97-AF65-F5344CB8AC3E}">
        <p14:creationId xmlns:p14="http://schemas.microsoft.com/office/powerpoint/2010/main" val="123266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12</a:t>
            </a:fld>
            <a:endParaRPr lang="es-ES"/>
          </a:p>
        </p:txBody>
      </p:sp>
    </p:spTree>
    <p:extLst>
      <p:ext uri="{BB962C8B-B14F-4D97-AF65-F5344CB8AC3E}">
        <p14:creationId xmlns:p14="http://schemas.microsoft.com/office/powerpoint/2010/main" val="3018191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8" name="Grá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tiva de mercado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4" name="Marcador de texto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pic>
        <p:nvPicPr>
          <p:cNvPr id="11" name="Grá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á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á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Marcador de contenido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26" name="Marcador de contenido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a:p>
            <a:pPr lvl="1" rtl="0"/>
            <a:r>
              <a:rPr lang="es-ES" noProof="0"/>
              <a:t>Segundo nivel</a:t>
            </a:r>
          </a:p>
        </p:txBody>
      </p:sp>
      <p:sp>
        <p:nvSpPr>
          <p:cNvPr id="27" name="Marcador de contenido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ido dos">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pic>
        <p:nvPicPr>
          <p:cNvPr id="11" name="Grá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14" name="Grá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ítu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20" name="Marcador de tex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5" name="Marcador de tex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6" name="Marcador de tex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7" name="Marcador de tex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8" name="Marcador de tex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9" name="Marcador de tex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nograma 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6" name="Marcador de tex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7" name="Marcador de tex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8" name="Marcador de tex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9" name="Marcador de tex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0" name="Marcador de tex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1" name="Marcador de tex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12" name="Marcador de tex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3" name="Marcador de tex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4" name="Marcador de tex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5" name="Marcador de tex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0" name="Marcador de tex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2" name="Rectángulo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36" name="Marcador de fecha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37" name="Marcador de pie de página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38" name="Marcador de número de diapositiva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Marcador de posición de SmartArt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rtlCol="0"/>
          <a:lstStyle>
            <a:lvl1pPr>
              <a:defRPr>
                <a:solidFill>
                  <a:schemeClr val="tx1">
                    <a:lumMod val="75000"/>
                    <a:lumOff val="25000"/>
                  </a:schemeClr>
                </a:solidFill>
              </a:defRPr>
            </a:lvl1pPr>
          </a:lstStyle>
          <a:p>
            <a:pPr rtl="0"/>
            <a:r>
              <a:rPr lang="es-ES" noProof="0"/>
              <a:t>Haga clic en el icono para agregar un elemento gráfico SmartArt</a:t>
            </a:r>
          </a:p>
        </p:txBody>
      </p:sp>
      <p:sp>
        <p:nvSpPr>
          <p:cNvPr id="2" name="Títu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3" name="Marcador de fech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s-ES" noProof="0"/>
              <a:t>Presentación para inversores</a:t>
            </a:r>
          </a:p>
        </p:txBody>
      </p:sp>
      <p:cxnSp>
        <p:nvCxnSpPr>
          <p:cNvPr id="10" name="Conector rec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 equipo de 4 persona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0" name="Conector rec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 equipo de 8 persona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5" name="Marcador de posición de imagen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6" name="Marcador de posición de imagen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7" name="Marcador de posición de imagen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58" name="Marcador de posición de imagen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4" name="Marcador de tex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2" name="Marcador de tex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9" name="Marcador de tex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3" name="Marcador de tex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0" name="Marcador de tex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4" name="Marcador de tex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1" name="Marcador de tex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5" name="Marcador de tex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s-ES" noProof="0" smtClean="0"/>
              <a:t>‹Nº›</a:t>
            </a:fld>
            <a:endParaRPr lang="es-ES" noProof="0"/>
          </a:p>
        </p:txBody>
      </p:sp>
      <p:pic>
        <p:nvPicPr>
          <p:cNvPr id="13" name="Grá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á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3">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contenido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7" name="Marcador de tex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4" name="Marcador de contenido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8" name="Marcador de tex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5" name="Marcador de contenido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9" name="Marcador de tex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6" name="Marcador de contenido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14" name="Marcador de tex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Marcador de contenido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Resum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23" name="Conector rec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ierre">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6" name="Grá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Marcador de fecha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a">
    <p:bg>
      <p:bgPr>
        <a:solidFill>
          <a:schemeClr val="bg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ítu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es-ES" noProof="0"/>
              <a:t>HAGA CLIC PARA EDITAR EL ESTILO DEL TÍTULO DEL PATRÓN</a:t>
            </a:r>
          </a:p>
        </p:txBody>
      </p:sp>
      <p:sp>
        <p:nvSpPr>
          <p:cNvPr id="3" name="Marcador de contenido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s-ES" noProof="0"/>
              <a:t>20XX</a:t>
            </a:r>
          </a:p>
        </p:txBody>
      </p:sp>
      <p:sp>
        <p:nvSpPr>
          <p:cNvPr id="5" name="Marcador de pie de página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cala de tiempo">
    <p:spTree>
      <p:nvGrpSpPr>
        <p:cNvPr id="1" name=""/>
        <p:cNvGrpSpPr/>
        <p:nvPr/>
      </p:nvGrpSpPr>
      <p:grpSpPr>
        <a:xfrm>
          <a:off x="0" y="0"/>
          <a:ext cx="0" cy="0"/>
          <a:chOff x="0" y="0"/>
          <a:chExt cx="0" cy="0"/>
        </a:xfrm>
      </p:grpSpPr>
      <p:sp>
        <p:nvSpPr>
          <p:cNvPr id="12" name="Grá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TÍTULO</a:t>
            </a:r>
          </a:p>
        </p:txBody>
      </p:sp>
      <p:sp>
        <p:nvSpPr>
          <p:cNvPr id="16" name="Marcador de tex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7" name="Marcador de tex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8" name="Marcador de tex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9" name="Marcador de tex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34" name="Marcador de tex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5" name="Marcador de tex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6" name="Marcador de tex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7" name="Marcador de tex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cxnSp>
        <p:nvCxnSpPr>
          <p:cNvPr id="3" name="Conector rec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Conector rec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Conector rec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Conector rec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Marcador de fecha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6" name="Marcador de pie de página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es-ES" noProof="0"/>
              <a:t>Presentación para inversores</a:t>
            </a:r>
          </a:p>
        </p:txBody>
      </p:sp>
      <p:sp>
        <p:nvSpPr>
          <p:cNvPr id="7" name="Marcador de número de diapositiva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a de contenido 3">
    <p:bg>
      <p:bgPr>
        <a:solidFill>
          <a:schemeClr val="accent2"/>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1" name="Marcador de tex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2" name="Marcador de tex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3" name="Marcador de tex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4" name="Marcador de tex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2" name="Marcador de tex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13" name="Marcador de tex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ES" noProof="0" smtClean="0"/>
              <a:t>‹Nº›</a:t>
            </a:fld>
            <a:endParaRPr lang="es-ES" noProof="0"/>
          </a:p>
        </p:txBody>
      </p:sp>
      <p:cxnSp>
        <p:nvCxnSpPr>
          <p:cNvPr id="2" name="Conector rec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áfico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áfico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a de contenido 2">
    <p:bg>
      <p:bgPr>
        <a:solidFill>
          <a:schemeClr val="bg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6" name="Marcador de tex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8" name="Marcador de tex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9" name="Marcador de tex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0" name="Marcador de tex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3" name="Marcador de tex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4" name="Marcador de tex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pic>
        <p:nvPicPr>
          <p:cNvPr id="2" name="Grá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ción">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14" name="Conector rec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fecha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lto de sección">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es-ES" noProof="0"/>
              <a:t>HAGA CLIC PARA MODIFICAR EL ESTILO DEL TÍTULO MAESTRO</a:t>
            </a:r>
          </a:p>
        </p:txBody>
      </p:sp>
      <p:pic>
        <p:nvPicPr>
          <p:cNvPr id="5" name="Grá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ítu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cxnSp>
        <p:nvCxnSpPr>
          <p:cNvPr id="9" name="Conector rec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Marcador de tex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2" name="Marcador de tex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3" name="Marcador de tex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4" name="Marcador de tex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5" name="Marcador de tex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6" name="Marcador de tex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7" name="Marcador de fecha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18" name="Marcador de pie de página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19" name="Marcador de número de diapositiva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tre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hart" Target="../charts/char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84.png"/><Relationship Id="rId7" Type="http://schemas.openxmlformats.org/officeDocument/2006/relationships/image" Target="../media/image860.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100.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87.png"/><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416040" y="3926541"/>
            <a:ext cx="4941771" cy="1630501"/>
          </a:xfrm>
        </p:spPr>
        <p:txBody>
          <a:bodyPr rtlCol="0"/>
          <a:lstStyle/>
          <a:p>
            <a:pPr rtl="0"/>
            <a:r>
              <a:rPr lang="es-ES" dirty="0"/>
              <a:t>Clasificador de cáncer de piel mediante imágenes</a:t>
            </a:r>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1069404"/>
          </a:xfrm>
        </p:spPr>
        <p:txBody>
          <a:bodyPr rtlCol="0">
            <a:normAutofit/>
          </a:bodyPr>
          <a:lstStyle/>
          <a:p>
            <a:pPr rtl="0"/>
            <a:r>
              <a:rPr lang="es-ES" dirty="0"/>
              <a:t>Prashant Jeswani Tejwani</a:t>
            </a:r>
          </a:p>
          <a:p>
            <a:pPr rtl="0">
              <a:spcBef>
                <a:spcPts val="0"/>
              </a:spcBef>
            </a:pPr>
            <a:r>
              <a:rPr lang="es-ES" sz="1100" dirty="0"/>
              <a:t>Tutorizado por José </a:t>
            </a:r>
            <a:r>
              <a:rPr lang="es-ES" sz="1100" dirty="0" err="1"/>
              <a:t>Quinteiro</a:t>
            </a:r>
            <a:r>
              <a:rPr lang="es-ES" sz="1100" dirty="0"/>
              <a:t> González</a:t>
            </a:r>
            <a:endParaRPr lang="es-ES" sz="1400" dirty="0"/>
          </a:p>
          <a:p>
            <a:pPr rtl="0"/>
            <a:r>
              <a:rPr lang="es-ES" dirty="0"/>
              <a:t>Universidad de Las Palmas de Gran Canaria</a:t>
            </a:r>
          </a:p>
          <a:p>
            <a:pPr rtl="0"/>
            <a:endParaRPr lang="es-E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258957"/>
            <a:ext cx="8421688" cy="1325563"/>
          </a:xfrm>
        </p:spPr>
        <p:txBody>
          <a:bodyPr rtlCol="0"/>
          <a:lstStyle/>
          <a:p>
            <a:pPr rtl="0"/>
            <a:r>
              <a:rPr lang="es-ES" dirty="0"/>
              <a:t>Exploración de datos</a:t>
            </a:r>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2020</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Análisis de datos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10</a:t>
            </a:fld>
            <a:endParaRPr lang="es-ES"/>
          </a:p>
        </p:txBody>
      </p:sp>
      <p:graphicFrame>
        <p:nvGraphicFramePr>
          <p:cNvPr id="13" name="Gráfico 12">
            <a:extLst>
              <a:ext uri="{FF2B5EF4-FFF2-40B4-BE49-F238E27FC236}">
                <a16:creationId xmlns:a16="http://schemas.microsoft.com/office/drawing/2014/main" id="{06C715AD-4EB2-4E40-9CF1-068426D31340}"/>
              </a:ext>
            </a:extLst>
          </p:cNvPr>
          <p:cNvGraphicFramePr/>
          <p:nvPr>
            <p:extLst>
              <p:ext uri="{D42A27DB-BD31-4B8C-83A1-F6EECF244321}">
                <p14:modId xmlns:p14="http://schemas.microsoft.com/office/powerpoint/2010/main" val="3240642609"/>
              </p:ext>
            </p:extLst>
          </p:nvPr>
        </p:nvGraphicFramePr>
        <p:xfrm>
          <a:off x="2096976" y="1382233"/>
          <a:ext cx="7998047" cy="47348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00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down)">
                                      <p:cBhvr>
                                        <p:cTn id="7" dur="500"/>
                                        <p:tgtEl>
                                          <p:spTgt spid="13">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wipe(down)">
                                      <p:cBhvr>
                                        <p:cTn id="10" dur="500"/>
                                        <p:tgtEl>
                                          <p:spTgt spid="13">
                                            <p:graphicEl>
                                              <a:chart seriesIdx="-4" categoryIdx="0" bldStep="category"/>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wipe(down)">
                                      <p:cBhvr>
                                        <p:cTn id="13" dur="500"/>
                                        <p:tgtEl>
                                          <p:spTgt spid="13">
                                            <p:graphicEl>
                                              <a:chart seriesIdx="-4" categoryIdx="1" bldStep="category"/>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graphicEl>
                                              <a:chart seriesIdx="-4" categoryIdx="2" bldStep="category"/>
                                            </p:graphicEl>
                                          </p:spTgt>
                                        </p:tgtEl>
                                        <p:attrNameLst>
                                          <p:attrName>style.visibility</p:attrName>
                                        </p:attrNameLst>
                                      </p:cBhvr>
                                      <p:to>
                                        <p:strVal val="visible"/>
                                      </p:to>
                                    </p:set>
                                    <p:animEffect transition="in" filter="wipe(down)">
                                      <p:cBhvr>
                                        <p:cTn id="16" dur="500"/>
                                        <p:tgtEl>
                                          <p:spTgt spid="13">
                                            <p:graphicEl>
                                              <a:chart seriesIdx="-4" categoryIdx="2" bldStep="category"/>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graphicEl>
                                              <a:chart seriesIdx="-4" categoryIdx="3" bldStep="category"/>
                                            </p:graphicEl>
                                          </p:spTgt>
                                        </p:tgtEl>
                                        <p:attrNameLst>
                                          <p:attrName>style.visibility</p:attrName>
                                        </p:attrNameLst>
                                      </p:cBhvr>
                                      <p:to>
                                        <p:strVal val="visible"/>
                                      </p:to>
                                    </p:set>
                                    <p:animEffect transition="in" filter="wipe(down)">
                                      <p:cBhvr>
                                        <p:cTn id="19" dur="500"/>
                                        <p:tgtEl>
                                          <p:spTgt spid="13">
                                            <p:graphicEl>
                                              <a:chart seriesIdx="-4" categoryIdx="3" bldStep="category"/>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graphicEl>
                                              <a:chart seriesIdx="-4" categoryIdx="4" bldStep="category"/>
                                            </p:graphicEl>
                                          </p:spTgt>
                                        </p:tgtEl>
                                        <p:attrNameLst>
                                          <p:attrName>style.visibility</p:attrName>
                                        </p:attrNameLst>
                                      </p:cBhvr>
                                      <p:to>
                                        <p:strVal val="visible"/>
                                      </p:to>
                                    </p:set>
                                    <p:animEffect transition="in" filter="wipe(down)">
                                      <p:cBhvr>
                                        <p:cTn id="22" dur="500"/>
                                        <p:tgtEl>
                                          <p:spTgt spid="13">
                                            <p:graphicEl>
                                              <a:chart seriesIdx="-4" categoryIdx="4" bldStep="category"/>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graphicEl>
                                              <a:chart seriesIdx="-4" categoryIdx="5" bldStep="category"/>
                                            </p:graphicEl>
                                          </p:spTgt>
                                        </p:tgtEl>
                                        <p:attrNameLst>
                                          <p:attrName>style.visibility</p:attrName>
                                        </p:attrNameLst>
                                      </p:cBhvr>
                                      <p:to>
                                        <p:strVal val="visible"/>
                                      </p:to>
                                    </p:set>
                                    <p:animEffect transition="in" filter="wipe(down)">
                                      <p:cBhvr>
                                        <p:cTn id="25" dur="500"/>
                                        <p:tgtEl>
                                          <p:spTgt spid="13">
                                            <p:graphicEl>
                                              <a:chart seriesIdx="-4" categoryIdx="5" bldStep="category"/>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graphicEl>
                                              <a:chart seriesIdx="-4" categoryIdx="6" bldStep="category"/>
                                            </p:graphicEl>
                                          </p:spTgt>
                                        </p:tgtEl>
                                        <p:attrNameLst>
                                          <p:attrName>style.visibility</p:attrName>
                                        </p:attrNameLst>
                                      </p:cBhvr>
                                      <p:to>
                                        <p:strVal val="visible"/>
                                      </p:to>
                                    </p:set>
                                    <p:animEffect transition="in" filter="wipe(down)">
                                      <p:cBhvr>
                                        <p:cTn id="28" dur="500"/>
                                        <p:tgtEl>
                                          <p:spTgt spid="13">
                                            <p:graphicEl>
                                              <a:chart seriesIdx="-4" categoryIdx="6" bldStep="category"/>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graphicEl>
                                              <a:chart seriesIdx="-4" categoryIdx="7" bldStep="category"/>
                                            </p:graphicEl>
                                          </p:spTgt>
                                        </p:tgtEl>
                                        <p:attrNameLst>
                                          <p:attrName>style.visibility</p:attrName>
                                        </p:attrNameLst>
                                      </p:cBhvr>
                                      <p:to>
                                        <p:strVal val="visible"/>
                                      </p:to>
                                    </p:set>
                                    <p:animEffect transition="in" filter="wipe(down)">
                                      <p:cBhvr>
                                        <p:cTn id="31" dur="500"/>
                                        <p:tgtEl>
                                          <p:spTgt spid="13">
                                            <p:graphicEl>
                                              <a:chart seriesIdx="-4" categoryIdx="7" bldStep="category"/>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graphicEl>
                                              <a:chart seriesIdx="-4" categoryIdx="8" bldStep="category"/>
                                            </p:graphicEl>
                                          </p:spTgt>
                                        </p:tgtEl>
                                        <p:attrNameLst>
                                          <p:attrName>style.visibility</p:attrName>
                                        </p:attrNameLst>
                                      </p:cBhvr>
                                      <p:to>
                                        <p:strVal val="visible"/>
                                      </p:to>
                                    </p:set>
                                    <p:animEffect transition="in" filter="wipe(down)">
                                      <p:cBhvr>
                                        <p:cTn id="34" dur="500"/>
                                        <p:tgtEl>
                                          <p:spTgt spid="13">
                                            <p:graphicEl>
                                              <a:chart seriesIdx="-4" categoryIdx="8" bldStep="category"/>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3">
                                            <p:graphicEl>
                                              <a:chart seriesIdx="-4" categoryIdx="9" bldStep="category"/>
                                            </p:graphicEl>
                                          </p:spTgt>
                                        </p:tgtEl>
                                        <p:attrNameLst>
                                          <p:attrName>style.visibility</p:attrName>
                                        </p:attrNameLst>
                                      </p:cBhvr>
                                      <p:to>
                                        <p:strVal val="visible"/>
                                      </p:to>
                                    </p:set>
                                    <p:animEffect transition="in" filter="wipe(down)">
                                      <p:cBhvr>
                                        <p:cTn id="37" dur="500"/>
                                        <p:tgtEl>
                                          <p:spTgt spid="13">
                                            <p:graphicEl>
                                              <a:chart seriesIdx="-4" categoryIdx="9" bldStep="category"/>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graphicEl>
                                              <a:chart seriesIdx="-4" categoryIdx="10" bldStep="category"/>
                                            </p:graphicEl>
                                          </p:spTgt>
                                        </p:tgtEl>
                                        <p:attrNameLst>
                                          <p:attrName>style.visibility</p:attrName>
                                        </p:attrNameLst>
                                      </p:cBhvr>
                                      <p:to>
                                        <p:strVal val="visible"/>
                                      </p:to>
                                    </p:set>
                                    <p:animEffect transition="in" filter="wipe(down)">
                                      <p:cBhvr>
                                        <p:cTn id="40" dur="500"/>
                                        <p:tgtEl>
                                          <p:spTgt spid="13">
                                            <p:graphicEl>
                                              <a:chart seriesIdx="-4" categoryIdx="10" bldStep="category"/>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3">
                                            <p:graphicEl>
                                              <a:chart seriesIdx="-4" categoryIdx="11" bldStep="category"/>
                                            </p:graphicEl>
                                          </p:spTgt>
                                        </p:tgtEl>
                                        <p:attrNameLst>
                                          <p:attrName>style.visibility</p:attrName>
                                        </p:attrNameLst>
                                      </p:cBhvr>
                                      <p:to>
                                        <p:strVal val="visible"/>
                                      </p:to>
                                    </p:set>
                                    <p:animEffect transition="in" filter="wipe(down)">
                                      <p:cBhvr>
                                        <p:cTn id="43" dur="500"/>
                                        <p:tgtEl>
                                          <p:spTgt spid="13">
                                            <p:graphicEl>
                                              <a:chart seriesIdx="-4" categoryIdx="11" bldStep="category"/>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graphicEl>
                                              <a:chart seriesIdx="-4" categoryIdx="12" bldStep="category"/>
                                            </p:graphicEl>
                                          </p:spTgt>
                                        </p:tgtEl>
                                        <p:attrNameLst>
                                          <p:attrName>style.visibility</p:attrName>
                                        </p:attrNameLst>
                                      </p:cBhvr>
                                      <p:to>
                                        <p:strVal val="visible"/>
                                      </p:to>
                                    </p:set>
                                    <p:animEffect transition="in" filter="wipe(down)">
                                      <p:cBhvr>
                                        <p:cTn id="46" dur="500"/>
                                        <p:tgtEl>
                                          <p:spTgt spid="13">
                                            <p:graphicEl>
                                              <a:chart seriesIdx="-4" categoryIdx="12" bldStep="category"/>
                                            </p:graphic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3">
                                            <p:graphicEl>
                                              <a:chart seriesIdx="-4" categoryIdx="13" bldStep="category"/>
                                            </p:graphicEl>
                                          </p:spTgt>
                                        </p:tgtEl>
                                        <p:attrNameLst>
                                          <p:attrName>style.visibility</p:attrName>
                                        </p:attrNameLst>
                                      </p:cBhvr>
                                      <p:to>
                                        <p:strVal val="visible"/>
                                      </p:to>
                                    </p:set>
                                    <p:animEffect transition="in" filter="wipe(down)">
                                      <p:cBhvr>
                                        <p:cTn id="49" dur="500"/>
                                        <p:tgtEl>
                                          <p:spTgt spid="13">
                                            <p:graphicEl>
                                              <a:chart seriesIdx="-4" categoryIdx="13" bldStep="category"/>
                                            </p:graphic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3">
                                            <p:graphicEl>
                                              <a:chart seriesIdx="-4" categoryIdx="14" bldStep="category"/>
                                            </p:graphicEl>
                                          </p:spTgt>
                                        </p:tgtEl>
                                        <p:attrNameLst>
                                          <p:attrName>style.visibility</p:attrName>
                                        </p:attrNameLst>
                                      </p:cBhvr>
                                      <p:to>
                                        <p:strVal val="visible"/>
                                      </p:to>
                                    </p:set>
                                    <p:animEffect transition="in" filter="wipe(down)">
                                      <p:cBhvr>
                                        <p:cTn id="52" dur="500"/>
                                        <p:tgtEl>
                                          <p:spTgt spid="13">
                                            <p:graphicEl>
                                              <a:chart seriesIdx="-4" categoryIdx="14" bldStep="category"/>
                                            </p:graphic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3">
                                            <p:graphicEl>
                                              <a:chart seriesIdx="-4" categoryIdx="15" bldStep="category"/>
                                            </p:graphicEl>
                                          </p:spTgt>
                                        </p:tgtEl>
                                        <p:attrNameLst>
                                          <p:attrName>style.visibility</p:attrName>
                                        </p:attrNameLst>
                                      </p:cBhvr>
                                      <p:to>
                                        <p:strVal val="visible"/>
                                      </p:to>
                                    </p:set>
                                    <p:animEffect transition="in" filter="wipe(down)">
                                      <p:cBhvr>
                                        <p:cTn id="55" dur="500"/>
                                        <p:tgtEl>
                                          <p:spTgt spid="13">
                                            <p:graphicEl>
                                              <a:chart seriesIdx="-4" categoryIdx="15" bldStep="category"/>
                                            </p:graphicEl>
                                          </p:spTgt>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3">
                                            <p:graphicEl>
                                              <a:chart seriesIdx="-4" categoryIdx="16" bldStep="category"/>
                                            </p:graphicEl>
                                          </p:spTgt>
                                        </p:tgtEl>
                                        <p:attrNameLst>
                                          <p:attrName>style.visibility</p:attrName>
                                        </p:attrNameLst>
                                      </p:cBhvr>
                                      <p:to>
                                        <p:strVal val="visible"/>
                                      </p:to>
                                    </p:set>
                                    <p:animEffect transition="in" filter="wipe(down)">
                                      <p:cBhvr>
                                        <p:cTn id="58" dur="500"/>
                                        <p:tgtEl>
                                          <p:spTgt spid="13">
                                            <p:graphicEl>
                                              <a:chart seriesIdx="-4" categoryIdx="16" bldStep="category"/>
                                            </p:graphicEl>
                                          </p:spTgt>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3">
                                            <p:graphicEl>
                                              <a:chart seriesIdx="-4" categoryIdx="17" bldStep="category"/>
                                            </p:graphicEl>
                                          </p:spTgt>
                                        </p:tgtEl>
                                        <p:attrNameLst>
                                          <p:attrName>style.visibility</p:attrName>
                                        </p:attrNameLst>
                                      </p:cBhvr>
                                      <p:to>
                                        <p:strVal val="visible"/>
                                      </p:to>
                                    </p:set>
                                    <p:animEffect transition="in" filter="wipe(down)">
                                      <p:cBhvr>
                                        <p:cTn id="61" dur="500"/>
                                        <p:tgtEl>
                                          <p:spTgt spid="13">
                                            <p:graphicEl>
                                              <a:chart seriesIdx="-4" categoryIdx="17" bldStep="category"/>
                                            </p:graphicEl>
                                          </p:spTgt>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3">
                                            <p:graphicEl>
                                              <a:chart seriesIdx="-4" categoryIdx="18" bldStep="category"/>
                                            </p:graphicEl>
                                          </p:spTgt>
                                        </p:tgtEl>
                                        <p:attrNameLst>
                                          <p:attrName>style.visibility</p:attrName>
                                        </p:attrNameLst>
                                      </p:cBhvr>
                                      <p:to>
                                        <p:strVal val="visible"/>
                                      </p:to>
                                    </p:set>
                                    <p:animEffect transition="in" filter="wipe(down)">
                                      <p:cBhvr>
                                        <p:cTn id="64" dur="500"/>
                                        <p:tgtEl>
                                          <p:spTgt spid="13">
                                            <p:graphicEl>
                                              <a:chart seriesIdx="-4" categoryIdx="18" bldStep="category"/>
                                            </p:graphicEl>
                                          </p:spTgt>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3">
                                            <p:graphicEl>
                                              <a:chart seriesIdx="-4" categoryIdx="19" bldStep="category"/>
                                            </p:graphicEl>
                                          </p:spTgt>
                                        </p:tgtEl>
                                        <p:attrNameLst>
                                          <p:attrName>style.visibility</p:attrName>
                                        </p:attrNameLst>
                                      </p:cBhvr>
                                      <p:to>
                                        <p:strVal val="visible"/>
                                      </p:to>
                                    </p:set>
                                    <p:animEffect transition="in" filter="wipe(down)">
                                      <p:cBhvr>
                                        <p:cTn id="67" dur="500"/>
                                        <p:tgtEl>
                                          <p:spTgt spid="13">
                                            <p:graphicEl>
                                              <a:chart seriesIdx="-4" categoryIdx="19" bldStep="category"/>
                                            </p:graphicEl>
                                          </p:spTgt>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3">
                                            <p:graphicEl>
                                              <a:chart seriesIdx="-4" categoryIdx="20" bldStep="category"/>
                                            </p:graphicEl>
                                          </p:spTgt>
                                        </p:tgtEl>
                                        <p:attrNameLst>
                                          <p:attrName>style.visibility</p:attrName>
                                        </p:attrNameLst>
                                      </p:cBhvr>
                                      <p:to>
                                        <p:strVal val="visible"/>
                                      </p:to>
                                    </p:set>
                                    <p:animEffect transition="in" filter="wipe(down)">
                                      <p:cBhvr>
                                        <p:cTn id="70" dur="500"/>
                                        <p:tgtEl>
                                          <p:spTgt spid="13">
                                            <p:graphicEl>
                                              <a:chart seriesIdx="-4" categoryIdx="20"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Chart bld="category"/>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258957"/>
            <a:ext cx="8421688" cy="1325563"/>
          </a:xfrm>
        </p:spPr>
        <p:txBody>
          <a:bodyPr rtlCol="0"/>
          <a:lstStyle/>
          <a:p>
            <a:pPr rtl="0"/>
            <a:r>
              <a:rPr lang="es-ES" dirty="0"/>
              <a:t>Exploración de datos</a:t>
            </a:r>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2020</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Análisis de datos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11</a:t>
            </a:fld>
            <a:endParaRPr lang="es-ES"/>
          </a:p>
        </p:txBody>
      </p:sp>
      <p:graphicFrame>
        <p:nvGraphicFramePr>
          <p:cNvPr id="13" name="Gráfico 12">
            <a:extLst>
              <a:ext uri="{FF2B5EF4-FFF2-40B4-BE49-F238E27FC236}">
                <a16:creationId xmlns:a16="http://schemas.microsoft.com/office/drawing/2014/main" id="{695F2E9E-1AA6-49CA-8A19-968E4CA1F147}"/>
              </a:ext>
            </a:extLst>
          </p:cNvPr>
          <p:cNvGraphicFramePr/>
          <p:nvPr>
            <p:extLst>
              <p:ext uri="{D42A27DB-BD31-4B8C-83A1-F6EECF244321}">
                <p14:modId xmlns:p14="http://schemas.microsoft.com/office/powerpoint/2010/main" val="4224793120"/>
              </p:ext>
            </p:extLst>
          </p:nvPr>
        </p:nvGraphicFramePr>
        <p:xfrm>
          <a:off x="1938494" y="3998301"/>
          <a:ext cx="8315011" cy="23769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áfico 14">
            <a:extLst>
              <a:ext uri="{FF2B5EF4-FFF2-40B4-BE49-F238E27FC236}">
                <a16:creationId xmlns:a16="http://schemas.microsoft.com/office/drawing/2014/main" id="{1E7728DA-9CAC-46F0-AC70-32D76703FAA8}"/>
              </a:ext>
            </a:extLst>
          </p:cNvPr>
          <p:cNvGraphicFramePr/>
          <p:nvPr>
            <p:extLst>
              <p:ext uri="{D42A27DB-BD31-4B8C-83A1-F6EECF244321}">
                <p14:modId xmlns:p14="http://schemas.microsoft.com/office/powerpoint/2010/main" val="1994247991"/>
              </p:ext>
            </p:extLst>
          </p:nvPr>
        </p:nvGraphicFramePr>
        <p:xfrm>
          <a:off x="1991833" y="1414476"/>
          <a:ext cx="8315011" cy="25280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4995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left)">
                                      <p:cBhvr>
                                        <p:cTn id="7" dur="500"/>
                                        <p:tgtEl>
                                          <p:spTgt spid="15">
                                            <p:graphicEl>
                                              <a:chart seriesIdx="-3" categoryIdx="-3" bldStep="gridLegend"/>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graphicEl>
                                              <a:chart seriesIdx="0" categoryIdx="0" bldStep="ptInCategory"/>
                                            </p:graphicEl>
                                          </p:spTgt>
                                        </p:tgtEl>
                                        <p:attrNameLst>
                                          <p:attrName>style.visibility</p:attrName>
                                        </p:attrNameLst>
                                      </p:cBhvr>
                                      <p:to>
                                        <p:strVal val="visible"/>
                                      </p:to>
                                    </p:set>
                                    <p:animEffect transition="in" filter="wipe(left)">
                                      <p:cBhvr>
                                        <p:cTn id="10" dur="500"/>
                                        <p:tgtEl>
                                          <p:spTgt spid="15">
                                            <p:graphicEl>
                                              <a:chart seriesIdx="0" categoryIdx="0" bldStep="ptInCategory"/>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graphicEl>
                                              <a:chart seriesIdx="1" categoryIdx="0" bldStep="ptInCategory"/>
                                            </p:graphicEl>
                                          </p:spTgt>
                                        </p:tgtEl>
                                        <p:attrNameLst>
                                          <p:attrName>style.visibility</p:attrName>
                                        </p:attrNameLst>
                                      </p:cBhvr>
                                      <p:to>
                                        <p:strVal val="visible"/>
                                      </p:to>
                                    </p:set>
                                    <p:animEffect transition="in" filter="wipe(left)">
                                      <p:cBhvr>
                                        <p:cTn id="13" dur="500"/>
                                        <p:tgtEl>
                                          <p:spTgt spid="15">
                                            <p:graphicEl>
                                              <a:chart seriesIdx="1" categoryIdx="0" bldStep="ptInCategory"/>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graphicEl>
                                              <a:chart seriesIdx="2" categoryIdx="0" bldStep="ptInCategory"/>
                                            </p:graphicEl>
                                          </p:spTgt>
                                        </p:tgtEl>
                                        <p:attrNameLst>
                                          <p:attrName>style.visibility</p:attrName>
                                        </p:attrNameLst>
                                      </p:cBhvr>
                                      <p:to>
                                        <p:strVal val="visible"/>
                                      </p:to>
                                    </p:set>
                                    <p:animEffect transition="in" filter="wipe(left)">
                                      <p:cBhvr>
                                        <p:cTn id="16" dur="500"/>
                                        <p:tgtEl>
                                          <p:spTgt spid="15">
                                            <p:graphicEl>
                                              <a:chart seriesIdx="2" categoryIdx="0" bldStep="ptInCategory"/>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graphicEl>
                                              <a:chart seriesIdx="3" categoryIdx="0" bldStep="ptInCategory"/>
                                            </p:graphicEl>
                                          </p:spTgt>
                                        </p:tgtEl>
                                        <p:attrNameLst>
                                          <p:attrName>style.visibility</p:attrName>
                                        </p:attrNameLst>
                                      </p:cBhvr>
                                      <p:to>
                                        <p:strVal val="visible"/>
                                      </p:to>
                                    </p:set>
                                    <p:animEffect transition="in" filter="wipe(left)">
                                      <p:cBhvr>
                                        <p:cTn id="19" dur="500"/>
                                        <p:tgtEl>
                                          <p:spTgt spid="15">
                                            <p:graphicEl>
                                              <a:chart seriesIdx="3" categoryIdx="0" bldStep="ptInCategory"/>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graphicEl>
                                              <a:chart seriesIdx="4" categoryIdx="0" bldStep="ptInCategory"/>
                                            </p:graphicEl>
                                          </p:spTgt>
                                        </p:tgtEl>
                                        <p:attrNameLst>
                                          <p:attrName>style.visibility</p:attrName>
                                        </p:attrNameLst>
                                      </p:cBhvr>
                                      <p:to>
                                        <p:strVal val="visible"/>
                                      </p:to>
                                    </p:set>
                                    <p:animEffect transition="in" filter="wipe(left)">
                                      <p:cBhvr>
                                        <p:cTn id="22" dur="500"/>
                                        <p:tgtEl>
                                          <p:spTgt spid="15">
                                            <p:graphicEl>
                                              <a:chart seriesIdx="4" categoryIdx="0" bldStep="ptInCategory"/>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
                                            <p:graphicEl>
                                              <a:chart seriesIdx="5" categoryIdx="0" bldStep="ptInCategory"/>
                                            </p:graphicEl>
                                          </p:spTgt>
                                        </p:tgtEl>
                                        <p:attrNameLst>
                                          <p:attrName>style.visibility</p:attrName>
                                        </p:attrNameLst>
                                      </p:cBhvr>
                                      <p:to>
                                        <p:strVal val="visible"/>
                                      </p:to>
                                    </p:set>
                                    <p:animEffect transition="in" filter="wipe(left)">
                                      <p:cBhvr>
                                        <p:cTn id="25" dur="500"/>
                                        <p:tgtEl>
                                          <p:spTgt spid="15">
                                            <p:graphicEl>
                                              <a:chart seriesIdx="5" categoryIdx="0" bldStep="ptInCategory"/>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graphicEl>
                                              <a:chart seriesIdx="6" categoryIdx="0" bldStep="ptInCategory"/>
                                            </p:graphicEl>
                                          </p:spTgt>
                                        </p:tgtEl>
                                        <p:attrNameLst>
                                          <p:attrName>style.visibility</p:attrName>
                                        </p:attrNameLst>
                                      </p:cBhvr>
                                      <p:to>
                                        <p:strVal val="visible"/>
                                      </p:to>
                                    </p:set>
                                    <p:animEffect transition="in" filter="wipe(left)">
                                      <p:cBhvr>
                                        <p:cTn id="28" dur="500"/>
                                        <p:tgtEl>
                                          <p:spTgt spid="15">
                                            <p:graphicEl>
                                              <a:chart seriesIdx="6" categoryIdx="0" bldStep="ptInCategory"/>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5">
                                            <p:graphicEl>
                                              <a:chart seriesIdx="7" categoryIdx="0" bldStep="ptInCategory"/>
                                            </p:graphicEl>
                                          </p:spTgt>
                                        </p:tgtEl>
                                        <p:attrNameLst>
                                          <p:attrName>style.visibility</p:attrName>
                                        </p:attrNameLst>
                                      </p:cBhvr>
                                      <p:to>
                                        <p:strVal val="visible"/>
                                      </p:to>
                                    </p:set>
                                    <p:animEffect transition="in" filter="wipe(left)">
                                      <p:cBhvr>
                                        <p:cTn id="31" dur="500"/>
                                        <p:tgtEl>
                                          <p:spTgt spid="15">
                                            <p:graphicEl>
                                              <a:chart seriesIdx="7" categoryIdx="0" bldStep="ptInCategory"/>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left)">
                                      <p:cBhvr>
                                        <p:cTn id="34" dur="500"/>
                                        <p:tgtEl>
                                          <p:spTgt spid="13">
                                            <p:graphicEl>
                                              <a:chart seriesIdx="-3" categoryIdx="-3" bldStep="gridLegend"/>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3">
                                            <p:graphicEl>
                                              <a:chart seriesIdx="0" categoryIdx="0" bldStep="ptInCategory"/>
                                            </p:graphicEl>
                                          </p:spTgt>
                                        </p:tgtEl>
                                        <p:attrNameLst>
                                          <p:attrName>style.visibility</p:attrName>
                                        </p:attrNameLst>
                                      </p:cBhvr>
                                      <p:to>
                                        <p:strVal val="visible"/>
                                      </p:to>
                                    </p:set>
                                    <p:animEffect transition="in" filter="wipe(left)">
                                      <p:cBhvr>
                                        <p:cTn id="37" dur="500"/>
                                        <p:tgtEl>
                                          <p:spTgt spid="13">
                                            <p:graphicEl>
                                              <a:chart seriesIdx="0" categoryIdx="0" bldStep="ptInCategory"/>
                                            </p:graphic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graphicEl>
                                              <a:chart seriesIdx="1" categoryIdx="0" bldStep="ptInCategory"/>
                                            </p:graphicEl>
                                          </p:spTgt>
                                        </p:tgtEl>
                                        <p:attrNameLst>
                                          <p:attrName>style.visibility</p:attrName>
                                        </p:attrNameLst>
                                      </p:cBhvr>
                                      <p:to>
                                        <p:strVal val="visible"/>
                                      </p:to>
                                    </p:set>
                                    <p:animEffect transition="in" filter="wipe(left)">
                                      <p:cBhvr>
                                        <p:cTn id="40" dur="500"/>
                                        <p:tgtEl>
                                          <p:spTgt spid="13">
                                            <p:graphicEl>
                                              <a:chart seriesIdx="1" categoryIdx="0" bldStep="ptInCategory"/>
                                            </p:graphic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
                                            <p:graphicEl>
                                              <a:chart seriesIdx="2" categoryIdx="0" bldStep="ptInCategory"/>
                                            </p:graphicEl>
                                          </p:spTgt>
                                        </p:tgtEl>
                                        <p:attrNameLst>
                                          <p:attrName>style.visibility</p:attrName>
                                        </p:attrNameLst>
                                      </p:cBhvr>
                                      <p:to>
                                        <p:strVal val="visible"/>
                                      </p:to>
                                    </p:set>
                                    <p:animEffect transition="in" filter="wipe(left)">
                                      <p:cBhvr>
                                        <p:cTn id="43" dur="500"/>
                                        <p:tgtEl>
                                          <p:spTgt spid="13">
                                            <p:graphicEl>
                                              <a:chart seriesIdx="2" categoryIdx="0" bldStep="ptInCategory"/>
                                            </p:graphic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
                                            <p:graphicEl>
                                              <a:chart seriesIdx="3" categoryIdx="0" bldStep="ptInCategory"/>
                                            </p:graphicEl>
                                          </p:spTgt>
                                        </p:tgtEl>
                                        <p:attrNameLst>
                                          <p:attrName>style.visibility</p:attrName>
                                        </p:attrNameLst>
                                      </p:cBhvr>
                                      <p:to>
                                        <p:strVal val="visible"/>
                                      </p:to>
                                    </p:set>
                                    <p:animEffect transition="in" filter="wipe(left)">
                                      <p:cBhvr>
                                        <p:cTn id="46" dur="500"/>
                                        <p:tgtEl>
                                          <p:spTgt spid="13">
                                            <p:graphicEl>
                                              <a:chart seriesIdx="3" categoryIdx="0" bldStep="ptInCategory"/>
                                            </p:graphic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3">
                                            <p:graphicEl>
                                              <a:chart seriesIdx="4" categoryIdx="0" bldStep="ptInCategory"/>
                                            </p:graphicEl>
                                          </p:spTgt>
                                        </p:tgtEl>
                                        <p:attrNameLst>
                                          <p:attrName>style.visibility</p:attrName>
                                        </p:attrNameLst>
                                      </p:cBhvr>
                                      <p:to>
                                        <p:strVal val="visible"/>
                                      </p:to>
                                    </p:set>
                                    <p:animEffect transition="in" filter="wipe(left)">
                                      <p:cBhvr>
                                        <p:cTn id="49" dur="500"/>
                                        <p:tgtEl>
                                          <p:spTgt spid="13">
                                            <p:graphicEl>
                                              <a:chart seriesIdx="4" categoryIdx="0" bldStep="ptInCategory"/>
                                            </p:graphic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
                                            <p:graphicEl>
                                              <a:chart seriesIdx="5" categoryIdx="0" bldStep="ptInCategory"/>
                                            </p:graphicEl>
                                          </p:spTgt>
                                        </p:tgtEl>
                                        <p:attrNameLst>
                                          <p:attrName>style.visibility</p:attrName>
                                        </p:attrNameLst>
                                      </p:cBhvr>
                                      <p:to>
                                        <p:strVal val="visible"/>
                                      </p:to>
                                    </p:set>
                                    <p:animEffect transition="in" filter="wipe(left)">
                                      <p:cBhvr>
                                        <p:cTn id="52" dur="500"/>
                                        <p:tgtEl>
                                          <p:spTgt spid="13">
                                            <p:graphicEl>
                                              <a:chart seriesIdx="5" categoryIdx="0"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Chart bld="categoryEl"/>
        </p:bldSub>
      </p:bldGraphic>
      <p:bldGraphic spid="15" grpId="0">
        <p:bldSub>
          <a:bldChart bld="categoryEl"/>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258957"/>
            <a:ext cx="8421688" cy="1325563"/>
          </a:xfrm>
        </p:spPr>
        <p:txBody>
          <a:bodyPr rtlCol="0"/>
          <a:lstStyle/>
          <a:p>
            <a:r>
              <a:rPr lang="es-ES" dirty="0"/>
              <a:t>Exploración de datos</a:t>
            </a:r>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2020</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Análisis de datos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12</a:t>
            </a:fld>
            <a:endParaRPr lang="es-ES"/>
          </a:p>
        </p:txBody>
      </p:sp>
      <p:graphicFrame>
        <p:nvGraphicFramePr>
          <p:cNvPr id="13" name="Gráfico 12">
            <a:extLst>
              <a:ext uri="{FF2B5EF4-FFF2-40B4-BE49-F238E27FC236}">
                <a16:creationId xmlns:a16="http://schemas.microsoft.com/office/drawing/2014/main" id="{C354D73B-C048-406C-B7E8-1AC734871BCF}"/>
              </a:ext>
            </a:extLst>
          </p:cNvPr>
          <p:cNvGraphicFramePr/>
          <p:nvPr>
            <p:extLst>
              <p:ext uri="{D42A27DB-BD31-4B8C-83A1-F6EECF244321}">
                <p14:modId xmlns:p14="http://schemas.microsoft.com/office/powerpoint/2010/main" val="2301214868"/>
              </p:ext>
            </p:extLst>
          </p:nvPr>
        </p:nvGraphicFramePr>
        <p:xfrm>
          <a:off x="838200" y="1369163"/>
          <a:ext cx="5273554" cy="43795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Gráfico 32">
            <a:extLst>
              <a:ext uri="{FF2B5EF4-FFF2-40B4-BE49-F238E27FC236}">
                <a16:creationId xmlns:a16="http://schemas.microsoft.com/office/drawing/2014/main" id="{9313C917-19AA-4AC4-915E-B360C6868AF5}"/>
              </a:ext>
            </a:extLst>
          </p:cNvPr>
          <p:cNvGraphicFramePr/>
          <p:nvPr>
            <p:extLst>
              <p:ext uri="{D42A27DB-BD31-4B8C-83A1-F6EECF244321}">
                <p14:modId xmlns:p14="http://schemas.microsoft.com/office/powerpoint/2010/main" val="2865166764"/>
              </p:ext>
            </p:extLst>
          </p:nvPr>
        </p:nvGraphicFramePr>
        <p:xfrm>
          <a:off x="6080246" y="1369163"/>
          <a:ext cx="5273554" cy="437950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39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fade">
                                      <p:cBhvr>
                                        <p:cTn id="7" dur="1000"/>
                                        <p:tgtEl>
                                          <p:spTgt spid="13">
                                            <p:graphicEl>
                                              <a:chart seriesIdx="-3" categoryIdx="-3" bldStep="gridLegend"/>
                                            </p:graphicEl>
                                          </p:spTgt>
                                        </p:tgtEl>
                                      </p:cBhvr>
                                    </p:animEffect>
                                    <p:anim calcmode="lin" valueType="num">
                                      <p:cBhvr>
                                        <p:cTn id="8" dur="1000" fill="hold"/>
                                        <p:tgtEl>
                                          <p:spTgt spid="13">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1000" fill="hold"/>
                                        <p:tgtEl>
                                          <p:spTgt spid="13">
                                            <p:graphicEl>
                                              <a:chart seriesIdx="-3" categoryIdx="-3" bldStep="gridLegen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fade">
                                      <p:cBhvr>
                                        <p:cTn id="12" dur="1000"/>
                                        <p:tgtEl>
                                          <p:spTgt spid="13">
                                            <p:graphicEl>
                                              <a:chart seriesIdx="-4" categoryIdx="0" bldStep="category"/>
                                            </p:graphicEl>
                                          </p:spTgt>
                                        </p:tgtEl>
                                      </p:cBhvr>
                                    </p:animEffect>
                                    <p:anim calcmode="lin" valueType="num">
                                      <p:cBhvr>
                                        <p:cTn id="13" dur="1000" fill="hold"/>
                                        <p:tgtEl>
                                          <p:spTgt spid="13">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p:cTn id="14" dur="1000" fill="hold"/>
                                        <p:tgtEl>
                                          <p:spTgt spid="13">
                                            <p:graphicEl>
                                              <a:chart seriesIdx="-4" categoryIdx="0" bldStep="category"/>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fade">
                                      <p:cBhvr>
                                        <p:cTn id="17" dur="1000"/>
                                        <p:tgtEl>
                                          <p:spTgt spid="13">
                                            <p:graphicEl>
                                              <a:chart seriesIdx="-4" categoryIdx="1" bldStep="category"/>
                                            </p:graphicEl>
                                          </p:spTgt>
                                        </p:tgtEl>
                                      </p:cBhvr>
                                    </p:animEffect>
                                    <p:anim calcmode="lin" valueType="num">
                                      <p:cBhvr>
                                        <p:cTn id="18" dur="1000" fill="hold"/>
                                        <p:tgtEl>
                                          <p:spTgt spid="13">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p:cTn id="19" dur="1000" fill="hold"/>
                                        <p:tgtEl>
                                          <p:spTgt spid="13">
                                            <p:graphicEl>
                                              <a:chart seriesIdx="-4" categoryIdx="1" bldStep="category"/>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Chart bld="category"/>
        </p:bldSub>
      </p:bldGraphic>
      <p:bldGraphic spid="3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258957"/>
            <a:ext cx="8421688" cy="1325563"/>
          </a:xfrm>
        </p:spPr>
        <p:txBody>
          <a:bodyPr rtlCol="0"/>
          <a:lstStyle/>
          <a:p>
            <a:r>
              <a:rPr lang="es-ES" dirty="0"/>
              <a:t>Exploración de datos</a:t>
            </a:r>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2020</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Análisis de datos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13</a:t>
            </a:fld>
            <a:endParaRPr lang="es-ES"/>
          </a:p>
        </p:txBody>
      </p:sp>
      <p:graphicFrame>
        <p:nvGraphicFramePr>
          <p:cNvPr id="7" name="Tabla 7">
            <a:extLst>
              <a:ext uri="{FF2B5EF4-FFF2-40B4-BE49-F238E27FC236}">
                <a16:creationId xmlns:a16="http://schemas.microsoft.com/office/drawing/2014/main" id="{2FE6C6DC-E72A-4289-AF10-A49387AD8F0B}"/>
              </a:ext>
            </a:extLst>
          </p:cNvPr>
          <p:cNvGraphicFramePr>
            <a:graphicFrameLocks noGrp="1"/>
          </p:cNvGraphicFramePr>
          <p:nvPr>
            <p:extLst>
              <p:ext uri="{D42A27DB-BD31-4B8C-83A1-F6EECF244321}">
                <p14:modId xmlns:p14="http://schemas.microsoft.com/office/powerpoint/2010/main" val="3824577114"/>
              </p:ext>
            </p:extLst>
          </p:nvPr>
        </p:nvGraphicFramePr>
        <p:xfrm>
          <a:off x="2137966" y="1833050"/>
          <a:ext cx="7905903" cy="1828800"/>
        </p:xfrm>
        <a:graphic>
          <a:graphicData uri="http://schemas.openxmlformats.org/drawingml/2006/table">
            <a:tbl>
              <a:tblPr firstRow="1" bandRow="1">
                <a:tableStyleId>{5C22544A-7EE6-4342-B048-85BDC9FD1C3A}</a:tableStyleId>
              </a:tblPr>
              <a:tblGrid>
                <a:gridCol w="2190709">
                  <a:extLst>
                    <a:ext uri="{9D8B030D-6E8A-4147-A177-3AD203B41FA5}">
                      <a16:colId xmlns:a16="http://schemas.microsoft.com/office/drawing/2014/main" val="913866203"/>
                    </a:ext>
                  </a:extLst>
                </a:gridCol>
                <a:gridCol w="971653">
                  <a:extLst>
                    <a:ext uri="{9D8B030D-6E8A-4147-A177-3AD203B41FA5}">
                      <a16:colId xmlns:a16="http://schemas.microsoft.com/office/drawing/2014/main" val="2941990114"/>
                    </a:ext>
                  </a:extLst>
                </a:gridCol>
                <a:gridCol w="1390428">
                  <a:extLst>
                    <a:ext uri="{9D8B030D-6E8A-4147-A177-3AD203B41FA5}">
                      <a16:colId xmlns:a16="http://schemas.microsoft.com/office/drawing/2014/main" val="1423862735"/>
                    </a:ext>
                  </a:extLst>
                </a:gridCol>
                <a:gridCol w="2297892">
                  <a:extLst>
                    <a:ext uri="{9D8B030D-6E8A-4147-A177-3AD203B41FA5}">
                      <a16:colId xmlns:a16="http://schemas.microsoft.com/office/drawing/2014/main" val="1807953637"/>
                    </a:ext>
                  </a:extLst>
                </a:gridCol>
                <a:gridCol w="1055221">
                  <a:extLst>
                    <a:ext uri="{9D8B030D-6E8A-4147-A177-3AD203B41FA5}">
                      <a16:colId xmlns:a16="http://schemas.microsoft.com/office/drawing/2014/main" val="451519312"/>
                    </a:ext>
                  </a:extLst>
                </a:gridCol>
              </a:tblGrid>
              <a:tr h="302267">
                <a:tc>
                  <a:txBody>
                    <a:bodyPr/>
                    <a:lstStyle/>
                    <a:p>
                      <a:pPr algn="ctr"/>
                      <a:r>
                        <a:rPr lang="es-ES" sz="1400" dirty="0" err="1">
                          <a:solidFill>
                            <a:schemeClr val="tx1"/>
                          </a:solidFill>
                        </a:rPr>
                        <a:t>image_name</a:t>
                      </a:r>
                      <a:endParaRPr lang="es-ES" sz="1400" dirty="0">
                        <a:solidFill>
                          <a:schemeClr val="tx1"/>
                        </a:solidFill>
                      </a:endParaRPr>
                    </a:p>
                  </a:txBody>
                  <a:tcPr>
                    <a:solidFill>
                      <a:schemeClr val="accent1">
                        <a:lumMod val="90000"/>
                      </a:schemeClr>
                    </a:solidFill>
                  </a:tcPr>
                </a:tc>
                <a:tc>
                  <a:txBody>
                    <a:bodyPr/>
                    <a:lstStyle/>
                    <a:p>
                      <a:pPr algn="ctr"/>
                      <a:r>
                        <a:rPr lang="es-ES" sz="1400" dirty="0">
                          <a:solidFill>
                            <a:schemeClr val="tx1"/>
                          </a:solidFill>
                        </a:rPr>
                        <a:t>sex</a:t>
                      </a:r>
                    </a:p>
                  </a:txBody>
                  <a:tcPr>
                    <a:solidFill>
                      <a:schemeClr val="accent1">
                        <a:lumMod val="90000"/>
                      </a:schemeClr>
                    </a:solidFill>
                  </a:tcPr>
                </a:tc>
                <a:tc>
                  <a:txBody>
                    <a:bodyPr/>
                    <a:lstStyle/>
                    <a:p>
                      <a:pPr algn="ctr"/>
                      <a:r>
                        <a:rPr lang="es-ES" sz="1400" dirty="0" err="1">
                          <a:solidFill>
                            <a:schemeClr val="tx1"/>
                          </a:solidFill>
                        </a:rPr>
                        <a:t>age_approx</a:t>
                      </a:r>
                      <a:endParaRPr lang="es-ES" sz="1400" dirty="0">
                        <a:solidFill>
                          <a:schemeClr val="tx1"/>
                        </a:solidFill>
                      </a:endParaRPr>
                    </a:p>
                  </a:txBody>
                  <a:tcPr>
                    <a:solidFill>
                      <a:schemeClr val="accent1">
                        <a:lumMod val="90000"/>
                      </a:schemeClr>
                    </a:solidFill>
                  </a:tcPr>
                </a:tc>
                <a:tc>
                  <a:txBody>
                    <a:bodyPr/>
                    <a:lstStyle/>
                    <a:p>
                      <a:pPr algn="ctr"/>
                      <a:r>
                        <a:rPr lang="es-ES" sz="1400" dirty="0">
                          <a:solidFill>
                            <a:schemeClr val="tx1"/>
                          </a:solidFill>
                        </a:rPr>
                        <a:t>location</a:t>
                      </a:r>
                    </a:p>
                  </a:txBody>
                  <a:tcPr>
                    <a:solidFill>
                      <a:schemeClr val="accent1">
                        <a:lumMod val="90000"/>
                      </a:schemeClr>
                    </a:solidFill>
                  </a:tcPr>
                </a:tc>
                <a:tc>
                  <a:txBody>
                    <a:bodyPr/>
                    <a:lstStyle/>
                    <a:p>
                      <a:pPr algn="ctr"/>
                      <a:r>
                        <a:rPr lang="es-ES" sz="1400" dirty="0">
                          <a:solidFill>
                            <a:schemeClr val="tx1"/>
                          </a:solidFill>
                        </a:rPr>
                        <a:t>target</a:t>
                      </a:r>
                    </a:p>
                  </a:txBody>
                  <a:tcPr>
                    <a:solidFill>
                      <a:schemeClr val="accent1">
                        <a:lumMod val="90000"/>
                      </a:schemeClr>
                    </a:solidFill>
                  </a:tcPr>
                </a:tc>
                <a:extLst>
                  <a:ext uri="{0D108BD9-81ED-4DB2-BD59-A6C34878D82A}">
                    <a16:rowId xmlns:a16="http://schemas.microsoft.com/office/drawing/2014/main" val="1693651986"/>
                  </a:ext>
                </a:extLst>
              </a:tr>
              <a:tr h="302267">
                <a:tc>
                  <a:txBody>
                    <a:bodyPr/>
                    <a:lstStyle/>
                    <a:p>
                      <a:pPr algn="ctr"/>
                      <a:r>
                        <a:rPr lang="es-ES" sz="1400" dirty="0">
                          <a:solidFill>
                            <a:schemeClr val="tx1"/>
                          </a:solidFill>
                        </a:rPr>
                        <a:t>ISIC_0000001.jpg</a:t>
                      </a:r>
                    </a:p>
                  </a:txBody>
                  <a:tcPr/>
                </a:tc>
                <a:tc>
                  <a:txBody>
                    <a:bodyPr/>
                    <a:lstStyle/>
                    <a:p>
                      <a:pPr algn="ctr"/>
                      <a:r>
                        <a:rPr lang="es-ES" sz="1400" dirty="0">
                          <a:solidFill>
                            <a:schemeClr val="tx1"/>
                          </a:solidFill>
                        </a:rPr>
                        <a:t>female</a:t>
                      </a:r>
                    </a:p>
                  </a:txBody>
                  <a:tcPr/>
                </a:tc>
                <a:tc>
                  <a:txBody>
                    <a:bodyPr/>
                    <a:lstStyle/>
                    <a:p>
                      <a:pPr algn="ctr"/>
                      <a:r>
                        <a:rPr lang="es-ES" sz="1400" dirty="0">
                          <a:solidFill>
                            <a:schemeClr val="tx1"/>
                          </a:solidFill>
                        </a:rPr>
                        <a:t>55</a:t>
                      </a:r>
                    </a:p>
                  </a:txBody>
                  <a:tcPr/>
                </a:tc>
                <a:tc>
                  <a:txBody>
                    <a:bodyPr/>
                    <a:lstStyle/>
                    <a:p>
                      <a:pPr algn="ctr"/>
                      <a:r>
                        <a:rPr lang="es-ES" sz="1400" dirty="0">
                          <a:solidFill>
                            <a:schemeClr val="tx1"/>
                          </a:solidFill>
                        </a:rPr>
                        <a:t>anterior torso</a:t>
                      </a:r>
                    </a:p>
                  </a:txBody>
                  <a:tcPr/>
                </a:tc>
                <a:tc>
                  <a:txBody>
                    <a:bodyPr/>
                    <a:lstStyle/>
                    <a:p>
                      <a:pPr algn="ctr"/>
                      <a:r>
                        <a:rPr lang="es-ES" sz="1400" dirty="0">
                          <a:solidFill>
                            <a:schemeClr val="tx1"/>
                          </a:solidFill>
                        </a:rPr>
                        <a:t>0</a:t>
                      </a:r>
                    </a:p>
                  </a:txBody>
                  <a:tcPr/>
                </a:tc>
                <a:extLst>
                  <a:ext uri="{0D108BD9-81ED-4DB2-BD59-A6C34878D82A}">
                    <a16:rowId xmlns:a16="http://schemas.microsoft.com/office/drawing/2014/main" val="2680297849"/>
                  </a:ext>
                </a:extLst>
              </a:tr>
              <a:tr h="302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ISIC_0000002.jpg</a:t>
                      </a:r>
                    </a:p>
                  </a:txBody>
                  <a:tcPr/>
                </a:tc>
                <a:tc>
                  <a:txBody>
                    <a:bodyPr/>
                    <a:lstStyle/>
                    <a:p>
                      <a:pPr algn="ctr"/>
                      <a:r>
                        <a:rPr lang="es-ES" sz="1400" dirty="0">
                          <a:solidFill>
                            <a:schemeClr val="tx1"/>
                          </a:solidFill>
                        </a:rPr>
                        <a:t>female</a:t>
                      </a:r>
                    </a:p>
                  </a:txBody>
                  <a:tcPr/>
                </a:tc>
                <a:tc>
                  <a:txBody>
                    <a:bodyPr/>
                    <a:lstStyle/>
                    <a:p>
                      <a:pPr algn="ctr"/>
                      <a:r>
                        <a:rPr lang="es-ES" sz="1400" dirty="0">
                          <a:solidFill>
                            <a:schemeClr val="tx1"/>
                          </a:solidFill>
                        </a:rPr>
                        <a:t>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anterior torso</a:t>
                      </a:r>
                    </a:p>
                  </a:txBody>
                  <a:tcPr/>
                </a:tc>
                <a:tc>
                  <a:txBody>
                    <a:bodyPr/>
                    <a:lstStyle/>
                    <a:p>
                      <a:pPr algn="ctr"/>
                      <a:r>
                        <a:rPr lang="es-ES" sz="1400" dirty="0">
                          <a:solidFill>
                            <a:schemeClr val="tx1"/>
                          </a:solidFill>
                        </a:rPr>
                        <a:t>0</a:t>
                      </a:r>
                    </a:p>
                  </a:txBody>
                  <a:tcPr/>
                </a:tc>
                <a:extLst>
                  <a:ext uri="{0D108BD9-81ED-4DB2-BD59-A6C34878D82A}">
                    <a16:rowId xmlns:a16="http://schemas.microsoft.com/office/drawing/2014/main" val="104474336"/>
                  </a:ext>
                </a:extLst>
              </a:tr>
              <a:tr h="302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ISIC_0000003.jpg</a:t>
                      </a:r>
                    </a:p>
                  </a:txBody>
                  <a:tcPr/>
                </a:tc>
                <a:tc>
                  <a:txBody>
                    <a:bodyPr/>
                    <a:lstStyle/>
                    <a:p>
                      <a:pPr algn="ctr"/>
                      <a:r>
                        <a:rPr lang="es-ES" sz="1400" dirty="0">
                          <a:solidFill>
                            <a:schemeClr val="tx1"/>
                          </a:solidFill>
                        </a:rPr>
                        <a:t>female</a:t>
                      </a:r>
                    </a:p>
                  </a:txBody>
                  <a:tcPr/>
                </a:tc>
                <a:tc>
                  <a:txBody>
                    <a:bodyPr/>
                    <a:lstStyle/>
                    <a:p>
                      <a:pPr algn="ctr"/>
                      <a:r>
                        <a:rPr lang="es-ES" sz="1400" dirty="0">
                          <a:solidFill>
                            <a:schemeClr val="tx1"/>
                          </a:solidFill>
                        </a:rPr>
                        <a:t>60</a:t>
                      </a:r>
                    </a:p>
                  </a:txBody>
                  <a:tcPr/>
                </a:tc>
                <a:tc>
                  <a:txBody>
                    <a:bodyPr/>
                    <a:lstStyle/>
                    <a:p>
                      <a:pPr algn="ctr"/>
                      <a:r>
                        <a:rPr lang="es-ES" sz="1400" dirty="0" err="1">
                          <a:solidFill>
                            <a:schemeClr val="tx1"/>
                          </a:solidFill>
                        </a:rPr>
                        <a:t>upper</a:t>
                      </a:r>
                      <a:r>
                        <a:rPr lang="es-ES" sz="1400" dirty="0">
                          <a:solidFill>
                            <a:schemeClr val="tx1"/>
                          </a:solidFill>
                        </a:rPr>
                        <a:t> </a:t>
                      </a:r>
                      <a:r>
                        <a:rPr lang="es-ES" sz="1400" dirty="0" err="1">
                          <a:solidFill>
                            <a:schemeClr val="tx1"/>
                          </a:solidFill>
                        </a:rPr>
                        <a:t>extremity</a:t>
                      </a:r>
                      <a:endParaRPr lang="es-ES" sz="1400" dirty="0">
                        <a:solidFill>
                          <a:schemeClr val="tx1"/>
                        </a:solidFill>
                      </a:endParaRPr>
                    </a:p>
                  </a:txBody>
                  <a:tcPr/>
                </a:tc>
                <a:tc>
                  <a:txBody>
                    <a:bodyPr/>
                    <a:lstStyle/>
                    <a:p>
                      <a:pPr algn="ctr"/>
                      <a:r>
                        <a:rPr lang="es-ES" sz="1400" dirty="0">
                          <a:solidFill>
                            <a:schemeClr val="tx1"/>
                          </a:solidFill>
                        </a:rPr>
                        <a:t>1</a:t>
                      </a:r>
                    </a:p>
                  </a:txBody>
                  <a:tcPr/>
                </a:tc>
                <a:extLst>
                  <a:ext uri="{0D108BD9-81ED-4DB2-BD59-A6C34878D82A}">
                    <a16:rowId xmlns:a16="http://schemas.microsoft.com/office/drawing/2014/main" val="2779974187"/>
                  </a:ext>
                </a:extLst>
              </a:tr>
              <a:tr h="302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ISIC_0000004.jpg</a:t>
                      </a:r>
                    </a:p>
                  </a:txBody>
                  <a:tcPr/>
                </a:tc>
                <a:tc>
                  <a:txBody>
                    <a:bodyPr/>
                    <a:lstStyle/>
                    <a:p>
                      <a:pPr algn="ctr"/>
                      <a:r>
                        <a:rPr lang="es-ES" sz="1400" dirty="0">
                          <a:solidFill>
                            <a:schemeClr val="tx1"/>
                          </a:solidFill>
                        </a:rPr>
                        <a:t>male</a:t>
                      </a:r>
                    </a:p>
                  </a:txBody>
                  <a:tcPr/>
                </a:tc>
                <a:tc>
                  <a:txBody>
                    <a:bodyPr/>
                    <a:lstStyle/>
                    <a:p>
                      <a:pPr algn="ctr"/>
                      <a:r>
                        <a:rPr lang="es-ES" sz="1400" dirty="0">
                          <a:solidFill>
                            <a:schemeClr val="tx1"/>
                          </a:solidFill>
                        </a:rPr>
                        <a:t>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err="1">
                          <a:solidFill>
                            <a:schemeClr val="tx1"/>
                          </a:solidFill>
                        </a:rPr>
                        <a:t>upper</a:t>
                      </a:r>
                      <a:r>
                        <a:rPr lang="es-ES" sz="1400" dirty="0">
                          <a:solidFill>
                            <a:schemeClr val="tx1"/>
                          </a:solidFill>
                        </a:rPr>
                        <a:t> </a:t>
                      </a:r>
                      <a:r>
                        <a:rPr lang="es-ES" sz="1400" dirty="0" err="1">
                          <a:solidFill>
                            <a:schemeClr val="tx1"/>
                          </a:solidFill>
                        </a:rPr>
                        <a:t>extremity</a:t>
                      </a:r>
                      <a:endParaRPr lang="es-ES" sz="1400" dirty="0">
                        <a:solidFill>
                          <a:schemeClr val="tx1"/>
                        </a:solidFill>
                      </a:endParaRPr>
                    </a:p>
                  </a:txBody>
                  <a:tcPr/>
                </a:tc>
                <a:tc>
                  <a:txBody>
                    <a:bodyPr/>
                    <a:lstStyle/>
                    <a:p>
                      <a:pPr algn="ctr"/>
                      <a:r>
                        <a:rPr lang="es-ES" sz="1400" dirty="0">
                          <a:solidFill>
                            <a:schemeClr val="tx1"/>
                          </a:solidFill>
                        </a:rPr>
                        <a:t>0</a:t>
                      </a:r>
                    </a:p>
                  </a:txBody>
                  <a:tcPr/>
                </a:tc>
                <a:extLst>
                  <a:ext uri="{0D108BD9-81ED-4DB2-BD59-A6C34878D82A}">
                    <a16:rowId xmlns:a16="http://schemas.microsoft.com/office/drawing/2014/main" val="3306189068"/>
                  </a:ext>
                </a:extLst>
              </a:tr>
              <a:tr h="302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ISIC_0000005.jpg</a:t>
                      </a:r>
                    </a:p>
                  </a:txBody>
                  <a:tcPr/>
                </a:tc>
                <a:tc>
                  <a:txBody>
                    <a:bodyPr/>
                    <a:lstStyle/>
                    <a:p>
                      <a:pPr algn="ctr"/>
                      <a:r>
                        <a:rPr lang="es-ES" sz="1400" dirty="0">
                          <a:solidFill>
                            <a:schemeClr val="tx1"/>
                          </a:solidFill>
                        </a:rPr>
                        <a:t>male</a:t>
                      </a:r>
                    </a:p>
                  </a:txBody>
                  <a:tcPr/>
                </a:tc>
                <a:tc>
                  <a:txBody>
                    <a:bodyPr/>
                    <a:lstStyle/>
                    <a:p>
                      <a:pPr algn="ctr"/>
                      <a:r>
                        <a:rPr lang="es-ES" sz="1400" dirty="0">
                          <a:solidFill>
                            <a:schemeClr val="tx1"/>
                          </a:solidFill>
                        </a:rPr>
                        <a:t>80</a:t>
                      </a:r>
                    </a:p>
                  </a:txBody>
                  <a:tcPr/>
                </a:tc>
                <a:tc>
                  <a:txBody>
                    <a:bodyPr/>
                    <a:lstStyle/>
                    <a:p>
                      <a:pPr algn="ctr"/>
                      <a:r>
                        <a:rPr lang="es-ES" sz="1400" dirty="0">
                          <a:solidFill>
                            <a:schemeClr val="tx1"/>
                          </a:solidFill>
                        </a:rPr>
                        <a:t>posterior torso</a:t>
                      </a:r>
                    </a:p>
                  </a:txBody>
                  <a:tcPr/>
                </a:tc>
                <a:tc>
                  <a:txBody>
                    <a:bodyPr/>
                    <a:lstStyle/>
                    <a:p>
                      <a:pPr algn="ctr"/>
                      <a:r>
                        <a:rPr lang="es-ES" sz="1400" dirty="0">
                          <a:solidFill>
                            <a:schemeClr val="tx1"/>
                          </a:solidFill>
                        </a:rPr>
                        <a:t>1</a:t>
                      </a:r>
                    </a:p>
                  </a:txBody>
                  <a:tcPr/>
                </a:tc>
                <a:extLst>
                  <a:ext uri="{0D108BD9-81ED-4DB2-BD59-A6C34878D82A}">
                    <a16:rowId xmlns:a16="http://schemas.microsoft.com/office/drawing/2014/main" val="1212144706"/>
                  </a:ext>
                </a:extLst>
              </a:tr>
            </a:tbl>
          </a:graphicData>
        </a:graphic>
      </p:graphicFrame>
      <p:sp>
        <p:nvSpPr>
          <p:cNvPr id="8" name="CuadroTexto 7">
            <a:extLst>
              <a:ext uri="{FF2B5EF4-FFF2-40B4-BE49-F238E27FC236}">
                <a16:creationId xmlns:a16="http://schemas.microsoft.com/office/drawing/2014/main" id="{CCC96C2F-15C6-494C-B3D3-D2E1DEF6DCE4}"/>
              </a:ext>
            </a:extLst>
          </p:cNvPr>
          <p:cNvSpPr txBox="1"/>
          <p:nvPr/>
        </p:nvSpPr>
        <p:spPr>
          <a:xfrm>
            <a:off x="5316277" y="1421887"/>
            <a:ext cx="1559442" cy="378886"/>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dirty="0"/>
              <a:t>Dataset 2019</a:t>
            </a:r>
          </a:p>
        </p:txBody>
      </p:sp>
      <p:sp>
        <p:nvSpPr>
          <p:cNvPr id="17" name="CuadroTexto 16">
            <a:extLst>
              <a:ext uri="{FF2B5EF4-FFF2-40B4-BE49-F238E27FC236}">
                <a16:creationId xmlns:a16="http://schemas.microsoft.com/office/drawing/2014/main" id="{E19DF5B8-3C5D-47EB-9910-C60F66B062C6}"/>
              </a:ext>
            </a:extLst>
          </p:cNvPr>
          <p:cNvSpPr txBox="1"/>
          <p:nvPr/>
        </p:nvSpPr>
        <p:spPr>
          <a:xfrm>
            <a:off x="5316277" y="3980277"/>
            <a:ext cx="1559442" cy="378886"/>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dirty="0"/>
              <a:t>Dataset 2020</a:t>
            </a:r>
          </a:p>
        </p:txBody>
      </p:sp>
      <p:graphicFrame>
        <p:nvGraphicFramePr>
          <p:cNvPr id="18" name="Tabla 7">
            <a:extLst>
              <a:ext uri="{FF2B5EF4-FFF2-40B4-BE49-F238E27FC236}">
                <a16:creationId xmlns:a16="http://schemas.microsoft.com/office/drawing/2014/main" id="{D54AFB43-9E23-4C59-AD33-C3178B16C0CD}"/>
              </a:ext>
            </a:extLst>
          </p:cNvPr>
          <p:cNvGraphicFramePr>
            <a:graphicFrameLocks noGrp="1"/>
          </p:cNvGraphicFramePr>
          <p:nvPr>
            <p:extLst>
              <p:ext uri="{D42A27DB-BD31-4B8C-83A1-F6EECF244321}">
                <p14:modId xmlns:p14="http://schemas.microsoft.com/office/powerpoint/2010/main" val="901917483"/>
              </p:ext>
            </p:extLst>
          </p:nvPr>
        </p:nvGraphicFramePr>
        <p:xfrm>
          <a:off x="1373305" y="4394828"/>
          <a:ext cx="9435223" cy="1828800"/>
        </p:xfrm>
        <a:graphic>
          <a:graphicData uri="http://schemas.openxmlformats.org/drawingml/2006/table">
            <a:tbl>
              <a:tblPr firstRow="1" bandRow="1">
                <a:tableStyleId>{5C22544A-7EE6-4342-B048-85BDC9FD1C3A}</a:tableStyleId>
              </a:tblPr>
              <a:tblGrid>
                <a:gridCol w="1555314">
                  <a:extLst>
                    <a:ext uri="{9D8B030D-6E8A-4147-A177-3AD203B41FA5}">
                      <a16:colId xmlns:a16="http://schemas.microsoft.com/office/drawing/2014/main" val="913866203"/>
                    </a:ext>
                  </a:extLst>
                </a:gridCol>
                <a:gridCol w="1081560">
                  <a:extLst>
                    <a:ext uri="{9D8B030D-6E8A-4147-A177-3AD203B41FA5}">
                      <a16:colId xmlns:a16="http://schemas.microsoft.com/office/drawing/2014/main" val="1720293953"/>
                    </a:ext>
                  </a:extLst>
                </a:gridCol>
                <a:gridCol w="742285">
                  <a:extLst>
                    <a:ext uri="{9D8B030D-6E8A-4147-A177-3AD203B41FA5}">
                      <a16:colId xmlns:a16="http://schemas.microsoft.com/office/drawing/2014/main" val="2941990114"/>
                    </a:ext>
                  </a:extLst>
                </a:gridCol>
                <a:gridCol w="1175047">
                  <a:extLst>
                    <a:ext uri="{9D8B030D-6E8A-4147-A177-3AD203B41FA5}">
                      <a16:colId xmlns:a16="http://schemas.microsoft.com/office/drawing/2014/main" val="1423862735"/>
                    </a:ext>
                  </a:extLst>
                </a:gridCol>
                <a:gridCol w="1429251">
                  <a:extLst>
                    <a:ext uri="{9D8B030D-6E8A-4147-A177-3AD203B41FA5}">
                      <a16:colId xmlns:a16="http://schemas.microsoft.com/office/drawing/2014/main" val="1807953637"/>
                    </a:ext>
                  </a:extLst>
                </a:gridCol>
                <a:gridCol w="1050601">
                  <a:extLst>
                    <a:ext uri="{9D8B030D-6E8A-4147-A177-3AD203B41FA5}">
                      <a16:colId xmlns:a16="http://schemas.microsoft.com/office/drawing/2014/main" val="1402719153"/>
                    </a:ext>
                  </a:extLst>
                </a:gridCol>
                <a:gridCol w="1672458">
                  <a:extLst>
                    <a:ext uri="{9D8B030D-6E8A-4147-A177-3AD203B41FA5}">
                      <a16:colId xmlns:a16="http://schemas.microsoft.com/office/drawing/2014/main" val="3654574214"/>
                    </a:ext>
                  </a:extLst>
                </a:gridCol>
                <a:gridCol w="728707">
                  <a:extLst>
                    <a:ext uri="{9D8B030D-6E8A-4147-A177-3AD203B41FA5}">
                      <a16:colId xmlns:a16="http://schemas.microsoft.com/office/drawing/2014/main" val="451519312"/>
                    </a:ext>
                  </a:extLst>
                </a:gridCol>
              </a:tblGrid>
              <a:tr h="302267">
                <a:tc>
                  <a:txBody>
                    <a:bodyPr/>
                    <a:lstStyle/>
                    <a:p>
                      <a:pPr algn="ctr"/>
                      <a:r>
                        <a:rPr lang="es-ES" sz="1400" dirty="0" err="1">
                          <a:solidFill>
                            <a:schemeClr val="tx1"/>
                          </a:solidFill>
                        </a:rPr>
                        <a:t>image_name</a:t>
                      </a:r>
                      <a:endParaRPr lang="es-ES" sz="1400" dirty="0">
                        <a:solidFill>
                          <a:schemeClr val="tx1"/>
                        </a:solidFill>
                      </a:endParaRPr>
                    </a:p>
                  </a:txBody>
                  <a:tcPr>
                    <a:solidFill>
                      <a:schemeClr val="accent1">
                        <a:lumMod val="90000"/>
                      </a:schemeClr>
                    </a:solidFill>
                  </a:tcPr>
                </a:tc>
                <a:tc>
                  <a:txBody>
                    <a:bodyPr/>
                    <a:lstStyle/>
                    <a:p>
                      <a:pPr algn="ctr"/>
                      <a:r>
                        <a:rPr lang="es-ES" sz="1400" dirty="0" err="1">
                          <a:solidFill>
                            <a:schemeClr val="tx1"/>
                          </a:solidFill>
                        </a:rPr>
                        <a:t>patient_id</a:t>
                      </a:r>
                      <a:endParaRPr lang="es-ES" sz="1400" dirty="0">
                        <a:solidFill>
                          <a:schemeClr val="tx1"/>
                        </a:solidFill>
                      </a:endParaRPr>
                    </a:p>
                  </a:txBody>
                  <a:tcPr>
                    <a:solidFill>
                      <a:schemeClr val="accent1">
                        <a:lumMod val="90000"/>
                      </a:schemeClr>
                    </a:solidFill>
                  </a:tcPr>
                </a:tc>
                <a:tc>
                  <a:txBody>
                    <a:bodyPr/>
                    <a:lstStyle/>
                    <a:p>
                      <a:pPr algn="ctr"/>
                      <a:r>
                        <a:rPr lang="es-ES" sz="1400" dirty="0">
                          <a:solidFill>
                            <a:schemeClr val="tx1"/>
                          </a:solidFill>
                        </a:rPr>
                        <a:t>sex</a:t>
                      </a:r>
                    </a:p>
                  </a:txBody>
                  <a:tcPr>
                    <a:solidFill>
                      <a:schemeClr val="accent1">
                        <a:lumMod val="90000"/>
                      </a:schemeClr>
                    </a:solidFill>
                  </a:tcPr>
                </a:tc>
                <a:tc>
                  <a:txBody>
                    <a:bodyPr/>
                    <a:lstStyle/>
                    <a:p>
                      <a:pPr algn="ctr"/>
                      <a:r>
                        <a:rPr lang="es-ES" sz="1400" dirty="0" err="1">
                          <a:solidFill>
                            <a:schemeClr val="tx1"/>
                          </a:solidFill>
                        </a:rPr>
                        <a:t>age_approx</a:t>
                      </a:r>
                      <a:endParaRPr lang="es-ES" sz="1400" dirty="0">
                        <a:solidFill>
                          <a:schemeClr val="tx1"/>
                        </a:solidFill>
                      </a:endParaRPr>
                    </a:p>
                  </a:txBody>
                  <a:tcPr>
                    <a:solidFill>
                      <a:schemeClr val="accent1">
                        <a:lumMod val="90000"/>
                      </a:schemeClr>
                    </a:solidFill>
                  </a:tcPr>
                </a:tc>
                <a:tc>
                  <a:txBody>
                    <a:bodyPr/>
                    <a:lstStyle/>
                    <a:p>
                      <a:pPr algn="ctr"/>
                      <a:r>
                        <a:rPr lang="es-ES" sz="1400" dirty="0">
                          <a:solidFill>
                            <a:schemeClr val="tx1"/>
                          </a:solidFill>
                        </a:rPr>
                        <a:t>location</a:t>
                      </a:r>
                    </a:p>
                  </a:txBody>
                  <a:tcPr>
                    <a:solidFill>
                      <a:schemeClr val="accent1">
                        <a:lumMod val="90000"/>
                      </a:schemeClr>
                    </a:solidFill>
                  </a:tcPr>
                </a:tc>
                <a:tc>
                  <a:txBody>
                    <a:bodyPr/>
                    <a:lstStyle/>
                    <a:p>
                      <a:pPr algn="ctr"/>
                      <a:r>
                        <a:rPr lang="es-ES" sz="1400" dirty="0">
                          <a:solidFill>
                            <a:schemeClr val="tx1"/>
                          </a:solidFill>
                        </a:rPr>
                        <a:t>diagnosis</a:t>
                      </a:r>
                    </a:p>
                  </a:txBody>
                  <a:tcPr>
                    <a:solidFill>
                      <a:schemeClr val="accent1">
                        <a:lumMod val="90000"/>
                      </a:schemeClr>
                    </a:solidFill>
                  </a:tcPr>
                </a:tc>
                <a:tc>
                  <a:txBody>
                    <a:bodyPr/>
                    <a:lstStyle/>
                    <a:p>
                      <a:pPr algn="ctr"/>
                      <a:r>
                        <a:rPr lang="es-ES" sz="1400" dirty="0" err="1">
                          <a:solidFill>
                            <a:schemeClr val="tx1"/>
                          </a:solidFill>
                        </a:rPr>
                        <a:t>benign_malignant</a:t>
                      </a:r>
                      <a:endParaRPr lang="es-ES" sz="1400" dirty="0">
                        <a:solidFill>
                          <a:schemeClr val="tx1"/>
                        </a:solidFill>
                      </a:endParaRPr>
                    </a:p>
                  </a:txBody>
                  <a:tcPr>
                    <a:solidFill>
                      <a:schemeClr val="accent1">
                        <a:lumMod val="90000"/>
                      </a:schemeClr>
                    </a:solidFill>
                  </a:tcPr>
                </a:tc>
                <a:tc>
                  <a:txBody>
                    <a:bodyPr/>
                    <a:lstStyle/>
                    <a:p>
                      <a:pPr algn="ctr"/>
                      <a:r>
                        <a:rPr lang="es-ES" sz="1400" dirty="0">
                          <a:solidFill>
                            <a:schemeClr val="tx1"/>
                          </a:solidFill>
                        </a:rPr>
                        <a:t>target</a:t>
                      </a:r>
                    </a:p>
                  </a:txBody>
                  <a:tcPr>
                    <a:solidFill>
                      <a:schemeClr val="accent1">
                        <a:lumMod val="90000"/>
                      </a:schemeClr>
                    </a:solidFill>
                  </a:tcPr>
                </a:tc>
                <a:extLst>
                  <a:ext uri="{0D108BD9-81ED-4DB2-BD59-A6C34878D82A}">
                    <a16:rowId xmlns:a16="http://schemas.microsoft.com/office/drawing/2014/main" val="1693651986"/>
                  </a:ext>
                </a:extLst>
              </a:tr>
              <a:tr h="302267">
                <a:tc>
                  <a:txBody>
                    <a:bodyPr/>
                    <a:lstStyle/>
                    <a:p>
                      <a:pPr algn="ctr"/>
                      <a:r>
                        <a:rPr lang="es-ES" sz="1400" dirty="0">
                          <a:solidFill>
                            <a:schemeClr val="tx1"/>
                          </a:solidFill>
                        </a:rPr>
                        <a:t>ISIC_2637011.jpg</a:t>
                      </a:r>
                    </a:p>
                  </a:txBody>
                  <a:tcPr/>
                </a:tc>
                <a:tc>
                  <a:txBody>
                    <a:bodyPr/>
                    <a:lstStyle/>
                    <a:p>
                      <a:pPr algn="ctr"/>
                      <a:r>
                        <a:rPr lang="es-ES" sz="1400" dirty="0">
                          <a:solidFill>
                            <a:schemeClr val="tx1"/>
                          </a:solidFill>
                        </a:rPr>
                        <a:t>IP_7279968</a:t>
                      </a:r>
                    </a:p>
                  </a:txBody>
                  <a:tcPr/>
                </a:tc>
                <a:tc>
                  <a:txBody>
                    <a:bodyPr/>
                    <a:lstStyle/>
                    <a:p>
                      <a:pPr algn="ctr"/>
                      <a:r>
                        <a:rPr lang="es-ES" sz="1400" dirty="0">
                          <a:solidFill>
                            <a:schemeClr val="tx1"/>
                          </a:solidFill>
                        </a:rPr>
                        <a:t>male</a:t>
                      </a:r>
                    </a:p>
                  </a:txBody>
                  <a:tcPr/>
                </a:tc>
                <a:tc>
                  <a:txBody>
                    <a:bodyPr/>
                    <a:lstStyle/>
                    <a:p>
                      <a:pPr algn="ctr"/>
                      <a:r>
                        <a:rPr lang="es-ES" sz="1400" dirty="0">
                          <a:solidFill>
                            <a:schemeClr val="tx1"/>
                          </a:solidFill>
                        </a:rPr>
                        <a:t>45</a:t>
                      </a:r>
                    </a:p>
                  </a:txBody>
                  <a:tcPr/>
                </a:tc>
                <a:tc>
                  <a:txBody>
                    <a:bodyPr/>
                    <a:lstStyle/>
                    <a:p>
                      <a:pPr algn="ctr"/>
                      <a:r>
                        <a:rPr lang="es-ES" sz="1400" dirty="0">
                          <a:solidFill>
                            <a:schemeClr val="tx1"/>
                          </a:solidFill>
                        </a:rPr>
                        <a:t>head/</a:t>
                      </a:r>
                      <a:r>
                        <a:rPr lang="es-ES" sz="1400" dirty="0" err="1">
                          <a:solidFill>
                            <a:schemeClr val="tx1"/>
                          </a:solidFill>
                        </a:rPr>
                        <a:t>neck</a:t>
                      </a:r>
                      <a:endParaRPr lang="es-ES" sz="1400" dirty="0">
                        <a:solidFill>
                          <a:schemeClr val="tx1"/>
                        </a:solidFill>
                      </a:endParaRPr>
                    </a:p>
                  </a:txBody>
                  <a:tcPr/>
                </a:tc>
                <a:tc>
                  <a:txBody>
                    <a:bodyPr/>
                    <a:lstStyle/>
                    <a:p>
                      <a:pPr algn="ctr"/>
                      <a:r>
                        <a:rPr lang="es-ES" sz="1400" dirty="0" err="1">
                          <a:solidFill>
                            <a:schemeClr val="tx1"/>
                          </a:solidFill>
                        </a:rPr>
                        <a:t>unknown</a:t>
                      </a:r>
                      <a:endParaRPr lang="es-ES" sz="1400" dirty="0">
                        <a:solidFill>
                          <a:schemeClr val="tx1"/>
                        </a:solidFill>
                      </a:endParaRPr>
                    </a:p>
                  </a:txBody>
                  <a:tcPr/>
                </a:tc>
                <a:tc>
                  <a:txBody>
                    <a:bodyPr/>
                    <a:lstStyle/>
                    <a:p>
                      <a:pPr algn="ctr"/>
                      <a:r>
                        <a:rPr lang="es-ES" sz="1400" dirty="0" err="1">
                          <a:solidFill>
                            <a:schemeClr val="tx1"/>
                          </a:solidFill>
                        </a:rPr>
                        <a:t>benign</a:t>
                      </a:r>
                      <a:endParaRPr lang="es-ES" sz="1400" dirty="0">
                        <a:solidFill>
                          <a:schemeClr val="tx1"/>
                        </a:solidFill>
                      </a:endParaRPr>
                    </a:p>
                  </a:txBody>
                  <a:tcPr/>
                </a:tc>
                <a:tc>
                  <a:txBody>
                    <a:bodyPr/>
                    <a:lstStyle/>
                    <a:p>
                      <a:pPr algn="ctr"/>
                      <a:r>
                        <a:rPr lang="es-ES" sz="1400" dirty="0">
                          <a:solidFill>
                            <a:schemeClr val="tx1"/>
                          </a:solidFill>
                        </a:rPr>
                        <a:t>0</a:t>
                      </a:r>
                    </a:p>
                  </a:txBody>
                  <a:tcPr/>
                </a:tc>
                <a:extLst>
                  <a:ext uri="{0D108BD9-81ED-4DB2-BD59-A6C34878D82A}">
                    <a16:rowId xmlns:a16="http://schemas.microsoft.com/office/drawing/2014/main" val="2680297849"/>
                  </a:ext>
                </a:extLst>
              </a:tr>
              <a:tr h="302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ISIC_0015719.jpg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IP_3075186</a:t>
                      </a:r>
                    </a:p>
                  </a:txBody>
                  <a:tcPr/>
                </a:tc>
                <a:tc>
                  <a:txBody>
                    <a:bodyPr/>
                    <a:lstStyle/>
                    <a:p>
                      <a:pPr algn="ctr"/>
                      <a:r>
                        <a:rPr lang="es-ES" sz="1400" dirty="0">
                          <a:solidFill>
                            <a:schemeClr val="tx1"/>
                          </a:solidFill>
                        </a:rPr>
                        <a:t>female</a:t>
                      </a:r>
                    </a:p>
                  </a:txBody>
                  <a:tcPr/>
                </a:tc>
                <a:tc>
                  <a:txBody>
                    <a:bodyPr/>
                    <a:lstStyle/>
                    <a:p>
                      <a:pPr algn="ctr"/>
                      <a:r>
                        <a:rPr lang="es-ES" sz="1400" dirty="0">
                          <a:solidFill>
                            <a:schemeClr val="tx1"/>
                          </a:solidFill>
                        </a:rPr>
                        <a:t>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err="1">
                          <a:solidFill>
                            <a:schemeClr val="tx1"/>
                          </a:solidFill>
                        </a:rPr>
                        <a:t>upper</a:t>
                      </a:r>
                      <a:r>
                        <a:rPr lang="es-ES" sz="1400" dirty="0">
                          <a:solidFill>
                            <a:schemeClr val="tx1"/>
                          </a:solidFill>
                        </a:rPr>
                        <a:t> </a:t>
                      </a:r>
                      <a:r>
                        <a:rPr lang="es-ES" sz="1400" dirty="0" err="1">
                          <a:solidFill>
                            <a:schemeClr val="tx1"/>
                          </a:solidFill>
                        </a:rPr>
                        <a:t>extremity</a:t>
                      </a:r>
                      <a:endParaRPr lang="es-E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err="1">
                          <a:solidFill>
                            <a:schemeClr val="tx1"/>
                          </a:solidFill>
                        </a:rPr>
                        <a:t>unknown</a:t>
                      </a:r>
                      <a:endParaRPr lang="es-E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err="1">
                          <a:solidFill>
                            <a:schemeClr val="tx1"/>
                          </a:solidFill>
                        </a:rPr>
                        <a:t>benign</a:t>
                      </a:r>
                      <a:endParaRPr lang="es-ES" sz="1400" dirty="0">
                        <a:solidFill>
                          <a:schemeClr val="tx1"/>
                        </a:solidFill>
                      </a:endParaRPr>
                    </a:p>
                  </a:txBody>
                  <a:tcPr/>
                </a:tc>
                <a:tc>
                  <a:txBody>
                    <a:bodyPr/>
                    <a:lstStyle/>
                    <a:p>
                      <a:pPr algn="ctr"/>
                      <a:r>
                        <a:rPr lang="es-ES" sz="1400" dirty="0">
                          <a:solidFill>
                            <a:schemeClr val="tx1"/>
                          </a:solidFill>
                        </a:rPr>
                        <a:t>0</a:t>
                      </a:r>
                    </a:p>
                  </a:txBody>
                  <a:tcPr/>
                </a:tc>
                <a:extLst>
                  <a:ext uri="{0D108BD9-81ED-4DB2-BD59-A6C34878D82A}">
                    <a16:rowId xmlns:a16="http://schemas.microsoft.com/office/drawing/2014/main" val="104474336"/>
                  </a:ext>
                </a:extLst>
              </a:tr>
              <a:tr h="302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ISIC_0052212.jpg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IP_2842074</a:t>
                      </a:r>
                    </a:p>
                  </a:txBody>
                  <a:tcPr/>
                </a:tc>
                <a:tc>
                  <a:txBody>
                    <a:bodyPr/>
                    <a:lstStyle/>
                    <a:p>
                      <a:pPr algn="ctr"/>
                      <a:r>
                        <a:rPr lang="es-ES" sz="1400" dirty="0">
                          <a:solidFill>
                            <a:schemeClr val="tx1"/>
                          </a:solidFill>
                        </a:rPr>
                        <a:t>female</a:t>
                      </a:r>
                    </a:p>
                  </a:txBody>
                  <a:tcPr/>
                </a:tc>
                <a:tc>
                  <a:txBody>
                    <a:bodyPr/>
                    <a:lstStyle/>
                    <a:p>
                      <a:pPr algn="ctr"/>
                      <a:r>
                        <a:rPr lang="es-ES" sz="1400" dirty="0">
                          <a:solidFill>
                            <a:schemeClr val="tx1"/>
                          </a:solidFill>
                        </a:rPr>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err="1">
                          <a:solidFill>
                            <a:schemeClr val="tx1"/>
                          </a:solidFill>
                        </a:rPr>
                        <a:t>lower</a:t>
                      </a:r>
                      <a:r>
                        <a:rPr lang="es-ES" sz="1400" dirty="0">
                          <a:solidFill>
                            <a:schemeClr val="tx1"/>
                          </a:solidFill>
                        </a:rPr>
                        <a:t> </a:t>
                      </a:r>
                      <a:r>
                        <a:rPr lang="es-ES" sz="1400" dirty="0" err="1">
                          <a:solidFill>
                            <a:schemeClr val="tx1"/>
                          </a:solidFill>
                        </a:rPr>
                        <a:t>extremity</a:t>
                      </a:r>
                      <a:endParaRPr lang="es-ES" sz="1400" dirty="0">
                        <a:solidFill>
                          <a:schemeClr val="tx1"/>
                        </a:solidFill>
                      </a:endParaRPr>
                    </a:p>
                  </a:txBody>
                  <a:tcPr/>
                </a:tc>
                <a:tc>
                  <a:txBody>
                    <a:bodyPr/>
                    <a:lstStyle/>
                    <a:p>
                      <a:pPr algn="ctr"/>
                      <a:r>
                        <a:rPr lang="es-ES" sz="1400" dirty="0">
                          <a:solidFill>
                            <a:schemeClr val="tx1"/>
                          </a:solidFill>
                        </a:rPr>
                        <a:t>nevus</a:t>
                      </a:r>
                    </a:p>
                  </a:txBody>
                  <a:tcPr/>
                </a:tc>
                <a:tc>
                  <a:txBody>
                    <a:bodyPr/>
                    <a:lstStyle/>
                    <a:p>
                      <a:pPr algn="ctr"/>
                      <a:r>
                        <a:rPr lang="es-ES" sz="1400" dirty="0" err="1">
                          <a:solidFill>
                            <a:schemeClr val="tx1"/>
                          </a:solidFill>
                        </a:rPr>
                        <a:t>benign</a:t>
                      </a:r>
                      <a:endParaRPr lang="es-ES" sz="1400" dirty="0">
                        <a:solidFill>
                          <a:schemeClr val="tx1"/>
                        </a:solidFill>
                      </a:endParaRPr>
                    </a:p>
                  </a:txBody>
                  <a:tcPr/>
                </a:tc>
                <a:tc>
                  <a:txBody>
                    <a:bodyPr/>
                    <a:lstStyle/>
                    <a:p>
                      <a:pPr algn="ctr"/>
                      <a:r>
                        <a:rPr lang="es-ES" sz="1400" dirty="0">
                          <a:solidFill>
                            <a:schemeClr val="tx1"/>
                          </a:solidFill>
                        </a:rPr>
                        <a:t>0</a:t>
                      </a:r>
                    </a:p>
                  </a:txBody>
                  <a:tcPr/>
                </a:tc>
                <a:extLst>
                  <a:ext uri="{0D108BD9-81ED-4DB2-BD59-A6C34878D82A}">
                    <a16:rowId xmlns:a16="http://schemas.microsoft.com/office/drawing/2014/main" val="2779974187"/>
                  </a:ext>
                </a:extLst>
              </a:tr>
              <a:tr h="302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ISIC_0068279.jpg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IP_6890425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female</a:t>
                      </a:r>
                    </a:p>
                  </a:txBody>
                  <a:tcPr/>
                </a:tc>
                <a:tc>
                  <a:txBody>
                    <a:bodyPr/>
                    <a:lstStyle/>
                    <a:p>
                      <a:pPr algn="ctr"/>
                      <a:r>
                        <a:rPr lang="es-ES" sz="1400" dirty="0">
                          <a:solidFill>
                            <a:schemeClr val="tx1"/>
                          </a:solidFill>
                        </a:rPr>
                        <a:t>45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head/</a:t>
                      </a:r>
                      <a:r>
                        <a:rPr lang="es-ES" sz="1400" dirty="0" err="1">
                          <a:solidFill>
                            <a:schemeClr val="tx1"/>
                          </a:solidFill>
                        </a:rPr>
                        <a:t>neck</a:t>
                      </a:r>
                      <a:endParaRPr lang="es-E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err="1">
                          <a:solidFill>
                            <a:schemeClr val="tx1"/>
                          </a:solidFill>
                        </a:rPr>
                        <a:t>unknown</a:t>
                      </a:r>
                      <a:endParaRPr lang="es-E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err="1">
                          <a:solidFill>
                            <a:schemeClr val="tx1"/>
                          </a:solidFill>
                        </a:rPr>
                        <a:t>benign</a:t>
                      </a:r>
                      <a:endParaRPr lang="es-ES" sz="1400" dirty="0">
                        <a:solidFill>
                          <a:schemeClr val="tx1"/>
                        </a:solidFill>
                      </a:endParaRPr>
                    </a:p>
                  </a:txBody>
                  <a:tcPr/>
                </a:tc>
                <a:tc>
                  <a:txBody>
                    <a:bodyPr/>
                    <a:lstStyle/>
                    <a:p>
                      <a:pPr algn="ctr"/>
                      <a:r>
                        <a:rPr lang="es-ES" sz="1400" dirty="0">
                          <a:solidFill>
                            <a:schemeClr val="tx1"/>
                          </a:solidFill>
                        </a:rPr>
                        <a:t>0</a:t>
                      </a:r>
                    </a:p>
                  </a:txBody>
                  <a:tcPr/>
                </a:tc>
                <a:extLst>
                  <a:ext uri="{0D108BD9-81ED-4DB2-BD59-A6C34878D82A}">
                    <a16:rowId xmlns:a16="http://schemas.microsoft.com/office/drawing/2014/main" val="3306189068"/>
                  </a:ext>
                </a:extLst>
              </a:tr>
              <a:tr h="302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ISIC_0074268.jpg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a:solidFill>
                            <a:schemeClr val="tx1"/>
                          </a:solidFill>
                        </a:rPr>
                        <a:t>IP_9723313</a:t>
                      </a:r>
                    </a:p>
                  </a:txBody>
                  <a:tcPr/>
                </a:tc>
                <a:tc>
                  <a:txBody>
                    <a:bodyPr/>
                    <a:lstStyle/>
                    <a:p>
                      <a:pPr algn="ctr"/>
                      <a:r>
                        <a:rPr lang="es-ES" sz="1400" dirty="0">
                          <a:solidFill>
                            <a:schemeClr val="tx1"/>
                          </a:solidFill>
                        </a:rPr>
                        <a:t>female</a:t>
                      </a:r>
                    </a:p>
                  </a:txBody>
                  <a:tcPr/>
                </a:tc>
                <a:tc>
                  <a:txBody>
                    <a:bodyPr/>
                    <a:lstStyle/>
                    <a:p>
                      <a:pPr algn="ctr"/>
                      <a:r>
                        <a:rPr lang="es-ES" sz="1400" dirty="0">
                          <a:solidFill>
                            <a:schemeClr val="tx1"/>
                          </a:solidFill>
                        </a:rPr>
                        <a:t>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dirty="0" err="1">
                          <a:solidFill>
                            <a:schemeClr val="tx1"/>
                          </a:solidFill>
                        </a:rPr>
                        <a:t>upper</a:t>
                      </a:r>
                      <a:r>
                        <a:rPr lang="es-ES" sz="1400" dirty="0">
                          <a:solidFill>
                            <a:schemeClr val="tx1"/>
                          </a:solidFill>
                        </a:rPr>
                        <a:t> </a:t>
                      </a:r>
                      <a:r>
                        <a:rPr lang="es-ES" sz="1400" dirty="0" err="1">
                          <a:solidFill>
                            <a:schemeClr val="tx1"/>
                          </a:solidFill>
                        </a:rPr>
                        <a:t>extremity</a:t>
                      </a:r>
                      <a:endParaRPr lang="es-ES" sz="1400" dirty="0">
                        <a:solidFill>
                          <a:schemeClr val="tx1"/>
                        </a:solidFill>
                      </a:endParaRPr>
                    </a:p>
                  </a:txBody>
                  <a:tcPr/>
                </a:tc>
                <a:tc>
                  <a:txBody>
                    <a:bodyPr/>
                    <a:lstStyle/>
                    <a:p>
                      <a:pPr algn="ctr"/>
                      <a:r>
                        <a:rPr lang="es-ES" sz="1400" dirty="0" err="1">
                          <a:solidFill>
                            <a:schemeClr val="tx1"/>
                          </a:solidFill>
                        </a:rPr>
                        <a:t>unknown</a:t>
                      </a:r>
                      <a:endParaRPr lang="es-ES" sz="1400" dirty="0">
                        <a:solidFill>
                          <a:schemeClr val="tx1"/>
                        </a:solidFill>
                      </a:endParaRPr>
                    </a:p>
                  </a:txBody>
                  <a:tcPr/>
                </a:tc>
                <a:tc>
                  <a:txBody>
                    <a:bodyPr/>
                    <a:lstStyle/>
                    <a:p>
                      <a:pPr algn="ctr"/>
                      <a:r>
                        <a:rPr lang="es-ES" sz="1400" dirty="0" err="1">
                          <a:solidFill>
                            <a:schemeClr val="tx1"/>
                          </a:solidFill>
                        </a:rPr>
                        <a:t>benign</a:t>
                      </a:r>
                      <a:endParaRPr lang="es-ES" sz="1400" dirty="0">
                        <a:solidFill>
                          <a:schemeClr val="tx1"/>
                        </a:solidFill>
                      </a:endParaRPr>
                    </a:p>
                  </a:txBody>
                  <a:tcPr/>
                </a:tc>
                <a:tc>
                  <a:txBody>
                    <a:bodyPr/>
                    <a:lstStyle/>
                    <a:p>
                      <a:pPr algn="ctr"/>
                      <a:r>
                        <a:rPr lang="es-ES" sz="1400" dirty="0">
                          <a:solidFill>
                            <a:schemeClr val="tx1"/>
                          </a:solidFill>
                        </a:rPr>
                        <a:t>0</a:t>
                      </a:r>
                    </a:p>
                  </a:txBody>
                  <a:tcPr/>
                </a:tc>
                <a:extLst>
                  <a:ext uri="{0D108BD9-81ED-4DB2-BD59-A6C34878D82A}">
                    <a16:rowId xmlns:a16="http://schemas.microsoft.com/office/drawing/2014/main" val="1212144706"/>
                  </a:ext>
                </a:extLst>
              </a:tr>
            </a:tbl>
          </a:graphicData>
        </a:graphic>
      </p:graphicFrame>
    </p:spTree>
    <p:extLst>
      <p:ext uri="{BB962C8B-B14F-4D97-AF65-F5344CB8AC3E}">
        <p14:creationId xmlns:p14="http://schemas.microsoft.com/office/powerpoint/2010/main" val="158163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258957"/>
            <a:ext cx="8421688" cy="1325563"/>
          </a:xfrm>
        </p:spPr>
        <p:txBody>
          <a:bodyPr rtlCol="0"/>
          <a:lstStyle/>
          <a:p>
            <a:r>
              <a:rPr lang="es-ES" dirty="0"/>
              <a:t>Exploración de datos</a:t>
            </a:r>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2020</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Análisis de datos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14</a:t>
            </a:fld>
            <a:endParaRPr lang="es-ES"/>
          </a:p>
        </p:txBody>
      </p:sp>
      <p:pic>
        <p:nvPicPr>
          <p:cNvPr id="1026" name="Picture 2">
            <a:extLst>
              <a:ext uri="{FF2B5EF4-FFF2-40B4-BE49-F238E27FC236}">
                <a16:creationId xmlns:a16="http://schemas.microsoft.com/office/drawing/2014/main" id="{CAD842C1-9F96-4D89-9687-C38D382BF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2" y="1584520"/>
            <a:ext cx="8639175" cy="2314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3">
            <a:extLst>
              <a:ext uri="{FF2B5EF4-FFF2-40B4-BE49-F238E27FC236}">
                <a16:creationId xmlns:a16="http://schemas.microsoft.com/office/drawing/2014/main" id="{355671B9-B475-414C-AB3B-37A27D87D053}"/>
              </a:ext>
            </a:extLst>
          </p:cNvPr>
          <p:cNvGraphicFramePr>
            <a:graphicFrameLocks noGrp="1"/>
          </p:cNvGraphicFramePr>
          <p:nvPr>
            <p:extLst>
              <p:ext uri="{D42A27DB-BD31-4B8C-83A1-F6EECF244321}">
                <p14:modId xmlns:p14="http://schemas.microsoft.com/office/powerpoint/2010/main" val="2500814559"/>
              </p:ext>
            </p:extLst>
          </p:nvPr>
        </p:nvGraphicFramePr>
        <p:xfrm>
          <a:off x="6850502" y="4401607"/>
          <a:ext cx="4503298" cy="1646102"/>
        </p:xfrm>
        <a:graphic>
          <a:graphicData uri="http://schemas.openxmlformats.org/drawingml/2006/table">
            <a:tbl>
              <a:tblPr firstRow="1" bandRow="1">
                <a:tableStyleId>{5C22544A-7EE6-4342-B048-85BDC9FD1C3A}</a:tableStyleId>
              </a:tblPr>
              <a:tblGrid>
                <a:gridCol w="1125824">
                  <a:extLst>
                    <a:ext uri="{9D8B030D-6E8A-4147-A177-3AD203B41FA5}">
                      <a16:colId xmlns:a16="http://schemas.microsoft.com/office/drawing/2014/main" val="2933436460"/>
                    </a:ext>
                  </a:extLst>
                </a:gridCol>
                <a:gridCol w="1125824">
                  <a:extLst>
                    <a:ext uri="{9D8B030D-6E8A-4147-A177-3AD203B41FA5}">
                      <a16:colId xmlns:a16="http://schemas.microsoft.com/office/drawing/2014/main" val="1592797408"/>
                    </a:ext>
                  </a:extLst>
                </a:gridCol>
                <a:gridCol w="1125825">
                  <a:extLst>
                    <a:ext uri="{9D8B030D-6E8A-4147-A177-3AD203B41FA5}">
                      <a16:colId xmlns:a16="http://schemas.microsoft.com/office/drawing/2014/main" val="389423868"/>
                    </a:ext>
                  </a:extLst>
                </a:gridCol>
                <a:gridCol w="1125825">
                  <a:extLst>
                    <a:ext uri="{9D8B030D-6E8A-4147-A177-3AD203B41FA5}">
                      <a16:colId xmlns:a16="http://schemas.microsoft.com/office/drawing/2014/main" val="1332879186"/>
                    </a:ext>
                  </a:extLst>
                </a:gridCol>
              </a:tblGrid>
              <a:tr h="410304">
                <a:tc gridSpan="2">
                  <a:txBody>
                    <a:bodyPr/>
                    <a:lstStyle/>
                    <a:p>
                      <a:pPr algn="ctr"/>
                      <a:r>
                        <a:rPr lang="es-ES" dirty="0" err="1">
                          <a:solidFill>
                            <a:schemeClr val="tx1"/>
                          </a:solidFill>
                        </a:rPr>
                        <a:t>Dataset</a:t>
                      </a:r>
                      <a:r>
                        <a:rPr lang="es-ES" dirty="0">
                          <a:solidFill>
                            <a:schemeClr val="tx1"/>
                          </a:solidFill>
                        </a:rPr>
                        <a:t>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es-ES"/>
                    </a:p>
                  </a:txBody>
                  <a:tcPr/>
                </a:tc>
                <a:tc gridSpan="2">
                  <a:txBody>
                    <a:bodyPr/>
                    <a:lstStyle/>
                    <a:p>
                      <a:pPr algn="ctr"/>
                      <a:r>
                        <a:rPr lang="es-ES" dirty="0" err="1">
                          <a:solidFill>
                            <a:schemeClr val="tx1"/>
                          </a:solidFill>
                        </a:rPr>
                        <a:t>Dataset</a:t>
                      </a:r>
                      <a:r>
                        <a:rPr lang="es-ES" dirty="0">
                          <a:solidFill>
                            <a:schemeClr val="tx1"/>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es-ES"/>
                    </a:p>
                  </a:txBody>
                  <a:tcPr/>
                </a:tc>
                <a:extLst>
                  <a:ext uri="{0D108BD9-81ED-4DB2-BD59-A6C34878D82A}">
                    <a16:rowId xmlns:a16="http://schemas.microsoft.com/office/drawing/2014/main" val="2710699875"/>
                  </a:ext>
                </a:extLst>
              </a:tr>
              <a:tr h="473807">
                <a:tc gridSpan="2">
                  <a:txBody>
                    <a:bodyPr/>
                    <a:lstStyle/>
                    <a:p>
                      <a:pPr algn="ctr"/>
                      <a:r>
                        <a:rPr lang="es-ES" dirty="0">
                          <a:solidFill>
                            <a:schemeClr val="tx1"/>
                          </a:solidFill>
                        </a:rPr>
                        <a:t>22.480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a:p>
                  </a:txBody>
                  <a:tcPr/>
                </a:tc>
                <a:tc gridSpan="2">
                  <a:txBody>
                    <a:bodyPr/>
                    <a:lstStyle/>
                    <a:p>
                      <a:pPr algn="ctr"/>
                      <a:r>
                        <a:rPr lang="es-ES" dirty="0">
                          <a:solidFill>
                            <a:schemeClr val="tx1"/>
                          </a:solidFill>
                        </a:rPr>
                        <a:t>32.531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a:p>
                  </a:txBody>
                  <a:tcPr/>
                </a:tc>
                <a:extLst>
                  <a:ext uri="{0D108BD9-81ED-4DB2-BD59-A6C34878D82A}">
                    <a16:rowId xmlns:a16="http://schemas.microsoft.com/office/drawing/2014/main" val="429500894"/>
                  </a:ext>
                </a:extLst>
              </a:tr>
              <a:tr h="761991">
                <a:tc>
                  <a:txBody>
                    <a:bodyPr/>
                    <a:lstStyle/>
                    <a:p>
                      <a:pPr algn="ctr"/>
                      <a:r>
                        <a:rPr lang="es-ES" dirty="0">
                          <a:solidFill>
                            <a:schemeClr val="tx1"/>
                          </a:solidFill>
                        </a:rPr>
                        <a:t>18.134 benignas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dirty="0">
                          <a:solidFill>
                            <a:schemeClr val="tx1"/>
                          </a:solidFill>
                        </a:rPr>
                        <a:t>4.346 malignas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31.956 benignas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575 malignas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5831955"/>
                  </a:ext>
                </a:extLst>
              </a:tr>
            </a:tbl>
          </a:graphicData>
        </a:graphic>
      </p:graphicFrame>
      <p:graphicFrame>
        <p:nvGraphicFramePr>
          <p:cNvPr id="9" name="Tabla 3">
            <a:extLst>
              <a:ext uri="{FF2B5EF4-FFF2-40B4-BE49-F238E27FC236}">
                <a16:creationId xmlns:a16="http://schemas.microsoft.com/office/drawing/2014/main" id="{25470BD4-67CB-453F-A892-E69C795E6857}"/>
              </a:ext>
            </a:extLst>
          </p:cNvPr>
          <p:cNvGraphicFramePr>
            <a:graphicFrameLocks noGrp="1"/>
          </p:cNvGraphicFramePr>
          <p:nvPr>
            <p:extLst>
              <p:ext uri="{D42A27DB-BD31-4B8C-83A1-F6EECF244321}">
                <p14:modId xmlns:p14="http://schemas.microsoft.com/office/powerpoint/2010/main" val="1369444274"/>
              </p:ext>
            </p:extLst>
          </p:nvPr>
        </p:nvGraphicFramePr>
        <p:xfrm>
          <a:off x="838200" y="4401607"/>
          <a:ext cx="4503298" cy="1646102"/>
        </p:xfrm>
        <a:graphic>
          <a:graphicData uri="http://schemas.openxmlformats.org/drawingml/2006/table">
            <a:tbl>
              <a:tblPr firstRow="1" bandRow="1">
                <a:tableStyleId>{5C22544A-7EE6-4342-B048-85BDC9FD1C3A}</a:tableStyleId>
              </a:tblPr>
              <a:tblGrid>
                <a:gridCol w="1125824">
                  <a:extLst>
                    <a:ext uri="{9D8B030D-6E8A-4147-A177-3AD203B41FA5}">
                      <a16:colId xmlns:a16="http://schemas.microsoft.com/office/drawing/2014/main" val="2933436460"/>
                    </a:ext>
                  </a:extLst>
                </a:gridCol>
                <a:gridCol w="1125824">
                  <a:extLst>
                    <a:ext uri="{9D8B030D-6E8A-4147-A177-3AD203B41FA5}">
                      <a16:colId xmlns:a16="http://schemas.microsoft.com/office/drawing/2014/main" val="1592797408"/>
                    </a:ext>
                  </a:extLst>
                </a:gridCol>
                <a:gridCol w="1125825">
                  <a:extLst>
                    <a:ext uri="{9D8B030D-6E8A-4147-A177-3AD203B41FA5}">
                      <a16:colId xmlns:a16="http://schemas.microsoft.com/office/drawing/2014/main" val="389423868"/>
                    </a:ext>
                  </a:extLst>
                </a:gridCol>
                <a:gridCol w="1125825">
                  <a:extLst>
                    <a:ext uri="{9D8B030D-6E8A-4147-A177-3AD203B41FA5}">
                      <a16:colId xmlns:a16="http://schemas.microsoft.com/office/drawing/2014/main" val="1332879186"/>
                    </a:ext>
                  </a:extLst>
                </a:gridCol>
              </a:tblGrid>
              <a:tr h="410304">
                <a:tc gridSpan="2">
                  <a:txBody>
                    <a:bodyPr/>
                    <a:lstStyle/>
                    <a:p>
                      <a:pPr algn="ctr"/>
                      <a:r>
                        <a:rPr lang="es-ES" dirty="0" err="1">
                          <a:solidFill>
                            <a:schemeClr val="tx1"/>
                          </a:solidFill>
                        </a:rPr>
                        <a:t>Dataset</a:t>
                      </a:r>
                      <a:r>
                        <a:rPr lang="es-ES" dirty="0">
                          <a:solidFill>
                            <a:schemeClr val="tx1"/>
                          </a:solidFill>
                        </a:rPr>
                        <a:t>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es-ES"/>
                    </a:p>
                  </a:txBody>
                  <a:tcPr/>
                </a:tc>
                <a:tc gridSpan="2">
                  <a:txBody>
                    <a:bodyPr/>
                    <a:lstStyle/>
                    <a:p>
                      <a:pPr algn="ctr"/>
                      <a:r>
                        <a:rPr lang="es-ES" dirty="0" err="1">
                          <a:solidFill>
                            <a:schemeClr val="tx1"/>
                          </a:solidFill>
                        </a:rPr>
                        <a:t>Dataset</a:t>
                      </a:r>
                      <a:r>
                        <a:rPr lang="es-ES" dirty="0">
                          <a:solidFill>
                            <a:schemeClr val="tx1"/>
                          </a:solidFill>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es-ES"/>
                    </a:p>
                  </a:txBody>
                  <a:tcPr/>
                </a:tc>
                <a:extLst>
                  <a:ext uri="{0D108BD9-81ED-4DB2-BD59-A6C34878D82A}">
                    <a16:rowId xmlns:a16="http://schemas.microsoft.com/office/drawing/2014/main" val="2710699875"/>
                  </a:ext>
                </a:extLst>
              </a:tr>
              <a:tr h="473807">
                <a:tc gridSpan="2">
                  <a:txBody>
                    <a:bodyPr/>
                    <a:lstStyle/>
                    <a:p>
                      <a:pPr algn="ctr"/>
                      <a:r>
                        <a:rPr lang="es-ES" dirty="0">
                          <a:solidFill>
                            <a:schemeClr val="tx1"/>
                          </a:solidFill>
                        </a:rPr>
                        <a:t>25.331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a:p>
                  </a:txBody>
                  <a:tcPr/>
                </a:tc>
                <a:tc gridSpan="2">
                  <a:txBody>
                    <a:bodyPr/>
                    <a:lstStyle/>
                    <a:p>
                      <a:pPr algn="ctr"/>
                      <a:r>
                        <a:rPr lang="es-ES" dirty="0">
                          <a:solidFill>
                            <a:schemeClr val="tx1"/>
                          </a:solidFill>
                        </a:rPr>
                        <a:t>33.126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a:p>
                  </a:txBody>
                  <a:tcPr/>
                </a:tc>
                <a:extLst>
                  <a:ext uri="{0D108BD9-81ED-4DB2-BD59-A6C34878D82A}">
                    <a16:rowId xmlns:a16="http://schemas.microsoft.com/office/drawing/2014/main" val="429500894"/>
                  </a:ext>
                </a:extLst>
              </a:tr>
              <a:tr h="761991">
                <a:tc>
                  <a:txBody>
                    <a:bodyPr/>
                    <a:lstStyle/>
                    <a:p>
                      <a:pPr algn="ctr"/>
                      <a:r>
                        <a:rPr lang="es-ES" dirty="0">
                          <a:solidFill>
                            <a:schemeClr val="tx1"/>
                          </a:solidFill>
                        </a:rPr>
                        <a:t>20.809 benignas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dirty="0">
                          <a:solidFill>
                            <a:schemeClr val="tx1"/>
                          </a:solidFill>
                        </a:rPr>
                        <a:t>4.522 malignas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32.542 benignas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584 malignas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5831955"/>
                  </a:ext>
                </a:extLst>
              </a:tr>
            </a:tbl>
          </a:graphicData>
        </a:graphic>
      </p:graphicFrame>
      <p:cxnSp>
        <p:nvCxnSpPr>
          <p:cNvPr id="6" name="Conector recto de flecha 5">
            <a:extLst>
              <a:ext uri="{FF2B5EF4-FFF2-40B4-BE49-F238E27FC236}">
                <a16:creationId xmlns:a16="http://schemas.microsoft.com/office/drawing/2014/main" id="{C75C2A59-5721-41A7-A06F-F1F4833972DA}"/>
              </a:ext>
            </a:extLst>
          </p:cNvPr>
          <p:cNvCxnSpPr/>
          <p:nvPr/>
        </p:nvCxnSpPr>
        <p:spPr>
          <a:xfrm>
            <a:off x="5341498" y="5224658"/>
            <a:ext cx="11792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15054288-CB7D-4588-8B4D-D67293941409}"/>
              </a:ext>
            </a:extLst>
          </p:cNvPr>
          <p:cNvCxnSpPr>
            <a:cxnSpLocks/>
            <a:stCxn id="9" idx="3"/>
            <a:endCxn id="3" idx="1"/>
          </p:cNvCxnSpPr>
          <p:nvPr/>
        </p:nvCxnSpPr>
        <p:spPr>
          <a:xfrm>
            <a:off x="5341498" y="5224658"/>
            <a:ext cx="15090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102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258957"/>
            <a:ext cx="8421688" cy="1325563"/>
          </a:xfrm>
        </p:spPr>
        <p:txBody>
          <a:bodyPr rtlCol="0"/>
          <a:lstStyle/>
          <a:p>
            <a:pPr rtl="0"/>
            <a:r>
              <a:rPr lang="es-ES" dirty="0"/>
              <a:t>Redimensión de imágenes</a:t>
            </a:r>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2020</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Análisis de datos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15</a:t>
            </a:fld>
            <a:endParaRPr lang="es-ES"/>
          </a:p>
        </p:txBody>
      </p:sp>
      <p:pic>
        <p:nvPicPr>
          <p:cNvPr id="1030" name="Picture 6">
            <a:extLst>
              <a:ext uri="{FF2B5EF4-FFF2-40B4-BE49-F238E27FC236}">
                <a16:creationId xmlns:a16="http://schemas.microsoft.com/office/drawing/2014/main" id="{C14D17D4-8372-4DDA-AB54-955B41CE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704" y="2252315"/>
            <a:ext cx="4194329" cy="31479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54047649-EFE2-48B1-B217-0796C944C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328" y="2870620"/>
            <a:ext cx="2546660" cy="1911322"/>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id="{F65E56E1-41B9-43F0-B478-C5AD56C77589}"/>
              </a:ext>
            </a:extLst>
          </p:cNvPr>
          <p:cNvSpPr/>
          <p:nvPr/>
        </p:nvSpPr>
        <p:spPr>
          <a:xfrm>
            <a:off x="5536828" y="3643718"/>
            <a:ext cx="221870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CuadroTexto 3">
            <a:extLst>
              <a:ext uri="{FF2B5EF4-FFF2-40B4-BE49-F238E27FC236}">
                <a16:creationId xmlns:a16="http://schemas.microsoft.com/office/drawing/2014/main" id="{9B9BE431-9E7A-4E9B-B4AF-27AB147DE0D5}"/>
              </a:ext>
            </a:extLst>
          </p:cNvPr>
          <p:cNvSpPr txBox="1"/>
          <p:nvPr/>
        </p:nvSpPr>
        <p:spPr>
          <a:xfrm>
            <a:off x="2236492" y="1814106"/>
            <a:ext cx="2284751" cy="369332"/>
          </a:xfrm>
          <a:prstGeom prst="rect">
            <a:avLst/>
          </a:prstGeom>
          <a:noFill/>
        </p:spPr>
        <p:txBody>
          <a:bodyPr wrap="square" rtlCol="0">
            <a:spAutoFit/>
          </a:bodyPr>
          <a:lstStyle/>
          <a:p>
            <a:pPr algn="ctr"/>
            <a:r>
              <a:rPr lang="es-ES" dirty="0"/>
              <a:t>1022 píxeles</a:t>
            </a:r>
          </a:p>
        </p:txBody>
      </p:sp>
      <p:sp>
        <p:nvSpPr>
          <p:cNvPr id="13" name="CuadroTexto 12">
            <a:extLst>
              <a:ext uri="{FF2B5EF4-FFF2-40B4-BE49-F238E27FC236}">
                <a16:creationId xmlns:a16="http://schemas.microsoft.com/office/drawing/2014/main" id="{E48C0441-7DC6-4D19-B292-3A42B5303E06}"/>
              </a:ext>
            </a:extLst>
          </p:cNvPr>
          <p:cNvSpPr txBox="1"/>
          <p:nvPr/>
        </p:nvSpPr>
        <p:spPr>
          <a:xfrm rot="16200000">
            <a:off x="-119509" y="3641614"/>
            <a:ext cx="2284751" cy="369332"/>
          </a:xfrm>
          <a:prstGeom prst="rect">
            <a:avLst/>
          </a:prstGeom>
          <a:noFill/>
        </p:spPr>
        <p:txBody>
          <a:bodyPr wrap="square" rtlCol="0">
            <a:spAutoFit/>
          </a:bodyPr>
          <a:lstStyle/>
          <a:p>
            <a:pPr algn="ctr"/>
            <a:r>
              <a:rPr lang="es-ES" dirty="0"/>
              <a:t>767 píxeles</a:t>
            </a:r>
          </a:p>
        </p:txBody>
      </p:sp>
      <p:sp>
        <p:nvSpPr>
          <p:cNvPr id="14" name="CuadroTexto 13">
            <a:extLst>
              <a:ext uri="{FF2B5EF4-FFF2-40B4-BE49-F238E27FC236}">
                <a16:creationId xmlns:a16="http://schemas.microsoft.com/office/drawing/2014/main" id="{F9629B87-D088-4018-9E11-D0C12765B6BC}"/>
              </a:ext>
            </a:extLst>
          </p:cNvPr>
          <p:cNvSpPr txBox="1"/>
          <p:nvPr/>
        </p:nvSpPr>
        <p:spPr>
          <a:xfrm>
            <a:off x="7947282" y="2436094"/>
            <a:ext cx="2284751" cy="369332"/>
          </a:xfrm>
          <a:prstGeom prst="rect">
            <a:avLst/>
          </a:prstGeom>
          <a:noFill/>
        </p:spPr>
        <p:txBody>
          <a:bodyPr wrap="square" rtlCol="0">
            <a:spAutoFit/>
          </a:bodyPr>
          <a:lstStyle/>
          <a:p>
            <a:pPr algn="ctr"/>
            <a:r>
              <a:rPr lang="es-ES" dirty="0"/>
              <a:t>224 píxeles</a:t>
            </a:r>
          </a:p>
        </p:txBody>
      </p:sp>
      <p:sp>
        <p:nvSpPr>
          <p:cNvPr id="15" name="CuadroTexto 14">
            <a:extLst>
              <a:ext uri="{FF2B5EF4-FFF2-40B4-BE49-F238E27FC236}">
                <a16:creationId xmlns:a16="http://schemas.microsoft.com/office/drawing/2014/main" id="{6261C020-280E-44D1-821A-7AF480C30E6A}"/>
              </a:ext>
            </a:extLst>
          </p:cNvPr>
          <p:cNvSpPr txBox="1"/>
          <p:nvPr/>
        </p:nvSpPr>
        <p:spPr>
          <a:xfrm rot="5400000">
            <a:off x="9533800" y="3641615"/>
            <a:ext cx="2284751" cy="369332"/>
          </a:xfrm>
          <a:prstGeom prst="rect">
            <a:avLst/>
          </a:prstGeom>
          <a:noFill/>
        </p:spPr>
        <p:txBody>
          <a:bodyPr wrap="square" rtlCol="0">
            <a:spAutoFit/>
          </a:bodyPr>
          <a:lstStyle/>
          <a:p>
            <a:pPr algn="ctr"/>
            <a:r>
              <a:rPr lang="es-ES" dirty="0"/>
              <a:t>168 píxeles</a:t>
            </a:r>
          </a:p>
        </p:txBody>
      </p:sp>
      <p:sp>
        <p:nvSpPr>
          <p:cNvPr id="16" name="CuadroTexto 15">
            <a:extLst>
              <a:ext uri="{FF2B5EF4-FFF2-40B4-BE49-F238E27FC236}">
                <a16:creationId xmlns:a16="http://schemas.microsoft.com/office/drawing/2014/main" id="{DCB9A6B9-B911-46D6-BDD3-3FE20550085D}"/>
              </a:ext>
            </a:extLst>
          </p:cNvPr>
          <p:cNvSpPr txBox="1"/>
          <p:nvPr/>
        </p:nvSpPr>
        <p:spPr>
          <a:xfrm>
            <a:off x="8610601" y="5698710"/>
            <a:ext cx="2250242" cy="369332"/>
          </a:xfrm>
          <a:prstGeom prst="rect">
            <a:avLst/>
          </a:prstGeom>
          <a:noFill/>
        </p:spPr>
        <p:txBody>
          <a:bodyPr wrap="square">
            <a:spAutoFit/>
          </a:bodyPr>
          <a:lstStyle/>
          <a:p>
            <a:r>
              <a:rPr lang="es-ES" b="1" dirty="0"/>
              <a:t>La regla del ABCDE</a:t>
            </a:r>
            <a:endParaRPr lang="es-ES" dirty="0"/>
          </a:p>
        </p:txBody>
      </p:sp>
    </p:spTree>
    <p:extLst>
      <p:ext uri="{BB962C8B-B14F-4D97-AF65-F5344CB8AC3E}">
        <p14:creationId xmlns:p14="http://schemas.microsoft.com/office/powerpoint/2010/main" val="19652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517764"/>
            <a:ext cx="8421688" cy="1325563"/>
          </a:xfrm>
        </p:spPr>
        <p:txBody>
          <a:bodyPr rtlCol="0"/>
          <a:lstStyle/>
          <a:p>
            <a:pPr rtl="0"/>
            <a:r>
              <a:rPr lang="es-ES" dirty="0"/>
              <a:t>Modelos</a:t>
            </a:r>
          </a:p>
        </p:txBody>
      </p:sp>
      <p:sp>
        <p:nvSpPr>
          <p:cNvPr id="3" name="Marcador de contenido 2">
            <a:extLst>
              <a:ext uri="{FF2B5EF4-FFF2-40B4-BE49-F238E27FC236}">
                <a16:creationId xmlns:a16="http://schemas.microsoft.com/office/drawing/2014/main" id="{D4A2EB3F-4D60-451F-8F45-7D6654D2FCD9}"/>
              </a:ext>
            </a:extLst>
          </p:cNvPr>
          <p:cNvSpPr>
            <a:spLocks noGrp="1"/>
          </p:cNvSpPr>
          <p:nvPr>
            <p:ph type="body" sz="quarter" idx="13"/>
          </p:nvPr>
        </p:nvSpPr>
        <p:spPr>
          <a:xfrm>
            <a:off x="1019523" y="2596733"/>
            <a:ext cx="4031945" cy="365125"/>
          </a:xfrm>
        </p:spPr>
        <p:txBody>
          <a:bodyPr vert="horz" lIns="91440" tIns="45720" rIns="91440" bIns="45720" rtlCol="0" anchor="t">
            <a:normAutofit lnSpcReduction="10000"/>
          </a:bodyPr>
          <a:lstStyle/>
          <a:p>
            <a:pPr rtl="0"/>
            <a:r>
              <a:rPr lang="es-ES" b="1" dirty="0"/>
              <a:t>Modelo 1</a:t>
            </a:r>
          </a:p>
        </p:txBody>
      </p:sp>
      <p:sp>
        <p:nvSpPr>
          <p:cNvPr id="4" name="Marcador de texto 3">
            <a:extLst>
              <a:ext uri="{FF2B5EF4-FFF2-40B4-BE49-F238E27FC236}">
                <a16:creationId xmlns:a16="http://schemas.microsoft.com/office/drawing/2014/main" id="{AC1C80FB-53F9-42EE-B1E6-D0F998EC5DFA}"/>
              </a:ext>
            </a:extLst>
          </p:cNvPr>
          <p:cNvSpPr>
            <a:spLocks noGrp="1"/>
          </p:cNvSpPr>
          <p:nvPr>
            <p:ph type="body" sz="quarter" idx="15"/>
          </p:nvPr>
        </p:nvSpPr>
        <p:spPr>
          <a:xfrm>
            <a:off x="1020438" y="3021010"/>
            <a:ext cx="4031030" cy="610775"/>
          </a:xfrm>
        </p:spPr>
        <p:txBody>
          <a:bodyPr rtlCol="0"/>
          <a:lstStyle/>
          <a:p>
            <a:pPr rtl="0"/>
            <a:r>
              <a:rPr lang="es-ES" dirty="0"/>
              <a:t>Modelo básico sin tener en cuenta el desbalanceo de clases</a:t>
            </a:r>
          </a:p>
        </p:txBody>
      </p:sp>
      <p:sp>
        <p:nvSpPr>
          <p:cNvPr id="7" name="Marcador de texto 6">
            <a:extLst>
              <a:ext uri="{FF2B5EF4-FFF2-40B4-BE49-F238E27FC236}">
                <a16:creationId xmlns:a16="http://schemas.microsoft.com/office/drawing/2014/main" id="{301D392D-FB66-47A0-B628-5ADE822A2CFF}"/>
              </a:ext>
            </a:extLst>
          </p:cNvPr>
          <p:cNvSpPr>
            <a:spLocks noGrp="1"/>
          </p:cNvSpPr>
          <p:nvPr>
            <p:ph type="body" sz="quarter" idx="18"/>
          </p:nvPr>
        </p:nvSpPr>
        <p:spPr>
          <a:xfrm>
            <a:off x="6594169" y="2394341"/>
            <a:ext cx="4031945" cy="365125"/>
          </a:xfrm>
        </p:spPr>
        <p:txBody>
          <a:bodyPr rtlCol="0">
            <a:normAutofit lnSpcReduction="10000"/>
          </a:bodyPr>
          <a:lstStyle/>
          <a:p>
            <a:pPr rtl="0"/>
            <a:r>
              <a:rPr lang="es-ES" b="1" dirty="0"/>
              <a:t>Modelo 3</a:t>
            </a:r>
          </a:p>
        </p:txBody>
      </p:sp>
      <p:sp>
        <p:nvSpPr>
          <p:cNvPr id="8" name="Marcador de texto 7">
            <a:extLst>
              <a:ext uri="{FF2B5EF4-FFF2-40B4-BE49-F238E27FC236}">
                <a16:creationId xmlns:a16="http://schemas.microsoft.com/office/drawing/2014/main" id="{51C26CE0-2506-4B44-A26F-C12BFA5B18B5}"/>
              </a:ext>
            </a:extLst>
          </p:cNvPr>
          <p:cNvSpPr>
            <a:spLocks noGrp="1"/>
          </p:cNvSpPr>
          <p:nvPr>
            <p:ph type="body" sz="quarter" idx="19"/>
          </p:nvPr>
        </p:nvSpPr>
        <p:spPr>
          <a:xfrm>
            <a:off x="6595085" y="2775597"/>
            <a:ext cx="4031030" cy="1227778"/>
          </a:xfrm>
        </p:spPr>
        <p:txBody>
          <a:bodyPr rtlCol="0">
            <a:normAutofit fontScale="92500"/>
          </a:bodyPr>
          <a:lstStyle/>
          <a:p>
            <a:r>
              <a:rPr lang="es-ES" dirty="0"/>
              <a:t>Modelo 2 + </a:t>
            </a:r>
            <a:r>
              <a:rPr lang="es-ES" i="1" dirty="0"/>
              <a:t>Naive Bayes </a:t>
            </a:r>
            <a:r>
              <a:rPr lang="es-ES" dirty="0"/>
              <a:t>con los datos tabulares 2019</a:t>
            </a:r>
          </a:p>
          <a:p>
            <a:pPr rtl="0"/>
            <a:r>
              <a:rPr lang="es-ES" dirty="0"/>
              <a:t>vs</a:t>
            </a:r>
          </a:p>
          <a:p>
            <a:pPr rtl="0"/>
            <a:r>
              <a:rPr lang="es-ES" dirty="0"/>
              <a:t>Modelo 2 + red de asociación + red bayesiana con los datos tabulares 2019</a:t>
            </a:r>
          </a:p>
          <a:p>
            <a:pPr rtl="0"/>
            <a:endParaRPr lang="es-ES" dirty="0"/>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2021</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Modelos implementados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16</a:t>
            </a:fld>
            <a:endParaRPr lang="es-ES"/>
          </a:p>
        </p:txBody>
      </p:sp>
      <p:sp>
        <p:nvSpPr>
          <p:cNvPr id="24" name="Marcador de texto 3">
            <a:extLst>
              <a:ext uri="{FF2B5EF4-FFF2-40B4-BE49-F238E27FC236}">
                <a16:creationId xmlns:a16="http://schemas.microsoft.com/office/drawing/2014/main" id="{B82AD06B-6525-4279-A91C-9F2353B827F7}"/>
              </a:ext>
            </a:extLst>
          </p:cNvPr>
          <p:cNvSpPr txBox="1">
            <a:spLocks/>
          </p:cNvSpPr>
          <p:nvPr/>
        </p:nvSpPr>
        <p:spPr>
          <a:xfrm>
            <a:off x="6595085" y="4765271"/>
            <a:ext cx="4031030" cy="365125"/>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Idéntico al modelo 2 pero con los datos 2020</a:t>
            </a:r>
          </a:p>
        </p:txBody>
      </p:sp>
      <p:cxnSp>
        <p:nvCxnSpPr>
          <p:cNvPr id="30" name="Conector recto 29">
            <a:extLst>
              <a:ext uri="{FF2B5EF4-FFF2-40B4-BE49-F238E27FC236}">
                <a16:creationId xmlns:a16="http://schemas.microsoft.com/office/drawing/2014/main" id="{E892E065-3303-4467-B119-9F179BC4365C}"/>
              </a:ext>
            </a:extLst>
          </p:cNvPr>
          <p:cNvCxnSpPr/>
          <p:nvPr/>
        </p:nvCxnSpPr>
        <p:spPr>
          <a:xfrm>
            <a:off x="6009166" y="2283039"/>
            <a:ext cx="0" cy="3394635"/>
          </a:xfrm>
          <a:prstGeom prst="line">
            <a:avLst/>
          </a:prstGeom>
          <a:noFill/>
          <a:ln w="12700" cap="rnd" cmpd="sng" algn="ctr">
            <a:solidFill>
              <a:srgbClr val="4D1434">
                <a:lumMod val="90000"/>
              </a:srgbClr>
            </a:solidFill>
            <a:prstDash val="solid"/>
          </a:ln>
          <a:effectLst/>
        </p:spPr>
      </p:cxnSp>
      <p:sp>
        <p:nvSpPr>
          <p:cNvPr id="9" name="Rectángulo: esquinas redondeadas 8">
            <a:extLst>
              <a:ext uri="{FF2B5EF4-FFF2-40B4-BE49-F238E27FC236}">
                <a16:creationId xmlns:a16="http://schemas.microsoft.com/office/drawing/2014/main" id="{A136ED6B-A670-41C1-A585-973F744BD83A}"/>
              </a:ext>
            </a:extLst>
          </p:cNvPr>
          <p:cNvSpPr/>
          <p:nvPr/>
        </p:nvSpPr>
        <p:spPr>
          <a:xfrm>
            <a:off x="1099614" y="3631785"/>
            <a:ext cx="3951854" cy="2237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1" i="0" u="none" strike="noStrike" kern="1200" cap="none" spc="150" normalizeH="0" baseline="0" noProof="0" dirty="0">
                <a:ln>
                  <a:noFill/>
                </a:ln>
                <a:solidFill>
                  <a:prstClr val="black">
                    <a:lumMod val="75000"/>
                    <a:lumOff val="25000"/>
                  </a:prstClr>
                </a:solidFill>
                <a:effectLst/>
                <a:uLnTx/>
                <a:uFillTx/>
                <a:latin typeface="Tenorite"/>
                <a:ea typeface="+mj-ea"/>
                <a:cs typeface="+mj-cs"/>
              </a:rPr>
              <a:t>Modelo 2</a:t>
            </a:r>
          </a:p>
          <a:p>
            <a:pPr algn="ctr" rtl="0"/>
            <a:endParaRPr lang="es-ES" b="1" dirty="0">
              <a:solidFill>
                <a:schemeClr val="tx1"/>
              </a:solidFill>
            </a:endParaRPr>
          </a:p>
          <a:p>
            <a:pPr algn="ctr" rtl="0"/>
            <a:endParaRPr lang="es-ES" b="1" dirty="0">
              <a:solidFill>
                <a:schemeClr val="tx1"/>
              </a:solidFill>
            </a:endParaRPr>
          </a:p>
          <a:p>
            <a:pPr algn="ctr" rtl="0"/>
            <a:endParaRPr lang="es-ES" b="1" dirty="0">
              <a:solidFill>
                <a:schemeClr val="tx1"/>
              </a:solidFill>
            </a:endParaRPr>
          </a:p>
          <a:p>
            <a:pPr algn="ctr" rtl="0"/>
            <a:endParaRPr lang="es-ES" b="1" dirty="0">
              <a:solidFill>
                <a:schemeClr val="tx1"/>
              </a:solidFill>
            </a:endParaRPr>
          </a:p>
          <a:p>
            <a:pPr algn="ctr" rtl="0"/>
            <a:endParaRPr lang="es-ES" b="1" dirty="0">
              <a:solidFill>
                <a:schemeClr val="tx1"/>
              </a:solidFill>
            </a:endParaRPr>
          </a:p>
          <a:p>
            <a:pPr algn="ctr" rtl="0"/>
            <a:endParaRPr lang="es-ES" b="1" dirty="0">
              <a:solidFill>
                <a:schemeClr val="tx1"/>
              </a:solidFill>
            </a:endParaRPr>
          </a:p>
        </p:txBody>
      </p:sp>
      <p:sp>
        <p:nvSpPr>
          <p:cNvPr id="20" name="Rectángulo: esquinas redondeadas 19">
            <a:extLst>
              <a:ext uri="{FF2B5EF4-FFF2-40B4-BE49-F238E27FC236}">
                <a16:creationId xmlns:a16="http://schemas.microsoft.com/office/drawing/2014/main" id="{C8AA9A10-39EE-4996-8933-26814F6C4D78}"/>
              </a:ext>
            </a:extLst>
          </p:cNvPr>
          <p:cNvSpPr/>
          <p:nvPr/>
        </p:nvSpPr>
        <p:spPr>
          <a:xfrm>
            <a:off x="1099614" y="2290907"/>
            <a:ext cx="3951854" cy="1158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1" i="0" u="none" strike="noStrike" kern="1200" cap="none" spc="150" normalizeH="0" baseline="0" noProof="0" dirty="0">
                <a:ln>
                  <a:noFill/>
                </a:ln>
                <a:solidFill>
                  <a:prstClr val="black">
                    <a:lumMod val="75000"/>
                    <a:lumOff val="25000"/>
                  </a:prstClr>
                </a:solidFill>
                <a:effectLst/>
                <a:uLnTx/>
                <a:uFillTx/>
                <a:latin typeface="Tenorite"/>
                <a:ea typeface="+mn-ea"/>
                <a:cs typeface="+mn-cs"/>
              </a:rPr>
              <a:t>Modelo 1</a:t>
            </a: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s-ES" sz="1400" b="0" i="0" u="none" strike="noStrike" kern="1200" cap="none" spc="0" normalizeH="0" baseline="0" noProof="0" dirty="0">
                <a:ln>
                  <a:noFill/>
                </a:ln>
                <a:solidFill>
                  <a:prstClr val="black">
                    <a:lumMod val="75000"/>
                    <a:lumOff val="25000"/>
                  </a:prstClr>
                </a:solidFill>
                <a:effectLst/>
                <a:uLnTx/>
                <a:uFillTx/>
                <a:latin typeface="Tenorite"/>
                <a:ea typeface="+mn-ea"/>
                <a:cs typeface="+mn-cs"/>
              </a:rPr>
              <a:t>Modelo básico sin tener en cuenta el desbalanceo de clases</a:t>
            </a:r>
          </a:p>
        </p:txBody>
      </p:sp>
      <p:sp>
        <p:nvSpPr>
          <p:cNvPr id="21" name="Rectángulo: esquinas redondeadas 20">
            <a:extLst>
              <a:ext uri="{FF2B5EF4-FFF2-40B4-BE49-F238E27FC236}">
                <a16:creationId xmlns:a16="http://schemas.microsoft.com/office/drawing/2014/main" id="{7773DB2B-17A9-4667-87A6-FADC9278CFDA}"/>
              </a:ext>
            </a:extLst>
          </p:cNvPr>
          <p:cNvSpPr/>
          <p:nvPr/>
        </p:nvSpPr>
        <p:spPr>
          <a:xfrm>
            <a:off x="6594169" y="2225710"/>
            <a:ext cx="3951854" cy="2161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1" i="0" u="none" strike="noStrike" kern="1200" cap="none" spc="150" normalizeH="0" baseline="0" noProof="0" dirty="0">
                <a:ln>
                  <a:noFill/>
                </a:ln>
                <a:solidFill>
                  <a:prstClr val="black">
                    <a:lumMod val="75000"/>
                    <a:lumOff val="25000"/>
                  </a:prstClr>
                </a:solidFill>
                <a:effectLst/>
                <a:uLnTx/>
                <a:uFillTx/>
                <a:latin typeface="Tenorite"/>
                <a:ea typeface="+mj-ea"/>
                <a:cs typeface="+mj-cs"/>
              </a:rPr>
              <a:t>Modelo 3</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000" b="1" spc="150" dirty="0">
              <a:solidFill>
                <a:prstClr val="black">
                  <a:lumMod val="75000"/>
                  <a:lumOff val="25000"/>
                </a:prstClr>
              </a:solidFill>
              <a:latin typeface="Tenorite"/>
              <a:ea typeface="+mj-ea"/>
              <a:cs typeface="+mj-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1" i="0" u="none" strike="noStrike" kern="1200" cap="none" spc="150" normalizeH="0" baseline="0" noProof="0" dirty="0">
              <a:ln>
                <a:noFill/>
              </a:ln>
              <a:solidFill>
                <a:prstClr val="black">
                  <a:lumMod val="75000"/>
                  <a:lumOff val="25000"/>
                </a:prstClr>
              </a:solidFill>
              <a:effectLst/>
              <a:uLnTx/>
              <a:uFillTx/>
              <a:latin typeface="Tenorite"/>
              <a:ea typeface="+mj-ea"/>
              <a:cs typeface="+mj-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000" b="1" i="0" u="none" strike="noStrike" kern="1200" cap="none" spc="150" normalizeH="0" baseline="0" noProof="0" dirty="0">
              <a:ln>
                <a:noFill/>
              </a:ln>
              <a:solidFill>
                <a:prstClr val="black">
                  <a:lumMod val="75000"/>
                  <a:lumOff val="25000"/>
                </a:prstClr>
              </a:solidFill>
              <a:effectLst/>
              <a:uLnTx/>
              <a:uFillTx/>
              <a:latin typeface="Tenorite"/>
              <a:ea typeface="+mj-ea"/>
              <a:cs typeface="+mj-cs"/>
            </a:endParaRPr>
          </a:p>
        </p:txBody>
      </p:sp>
      <p:sp>
        <p:nvSpPr>
          <p:cNvPr id="22" name="Rectángulo: esquinas redondeadas 21">
            <a:extLst>
              <a:ext uri="{FF2B5EF4-FFF2-40B4-BE49-F238E27FC236}">
                <a16:creationId xmlns:a16="http://schemas.microsoft.com/office/drawing/2014/main" id="{2F776D7F-D3B9-4CE8-A674-9E5399F987DF}"/>
              </a:ext>
            </a:extLst>
          </p:cNvPr>
          <p:cNvSpPr/>
          <p:nvPr/>
        </p:nvSpPr>
        <p:spPr>
          <a:xfrm>
            <a:off x="6634214" y="4754833"/>
            <a:ext cx="3951854" cy="1114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1" i="0" u="none" strike="noStrike" kern="1200" cap="none" spc="150" normalizeH="0" baseline="0" noProof="0" dirty="0">
                <a:ln>
                  <a:noFill/>
                </a:ln>
                <a:solidFill>
                  <a:prstClr val="black">
                    <a:lumMod val="75000"/>
                    <a:lumOff val="25000"/>
                  </a:prstClr>
                </a:solidFill>
                <a:effectLst/>
                <a:uLnTx/>
                <a:uFillTx/>
                <a:latin typeface="Tenorite"/>
                <a:ea typeface="+mn-ea"/>
                <a:cs typeface="+mn-cs"/>
              </a:rPr>
              <a:t>Modelo 4</a:t>
            </a: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s-ES" sz="1400" b="0" i="0" u="none" strike="noStrike" kern="1200" cap="none" spc="0" normalizeH="0" baseline="0" noProof="0" dirty="0">
                <a:ln>
                  <a:noFill/>
                </a:ln>
                <a:solidFill>
                  <a:prstClr val="black">
                    <a:lumMod val="75000"/>
                    <a:lumOff val="25000"/>
                  </a:prstClr>
                </a:solidFill>
                <a:effectLst/>
                <a:uLnTx/>
                <a:uFillTx/>
                <a:latin typeface="Tenorite"/>
                <a:ea typeface="+mn-ea"/>
                <a:cs typeface="+mn-cs"/>
              </a:rPr>
              <a:t>Idéntico al modelo 2 pero con los datos 2020</a:t>
            </a:r>
          </a:p>
        </p:txBody>
      </p:sp>
      <p:sp>
        <p:nvSpPr>
          <p:cNvPr id="14" name="Rectángulo: esquinas redondeadas 13">
            <a:extLst>
              <a:ext uri="{FF2B5EF4-FFF2-40B4-BE49-F238E27FC236}">
                <a16:creationId xmlns:a16="http://schemas.microsoft.com/office/drawing/2014/main" id="{45E8680B-05C6-4647-BC3C-DEA390BA1530}"/>
              </a:ext>
            </a:extLst>
          </p:cNvPr>
          <p:cNvSpPr/>
          <p:nvPr/>
        </p:nvSpPr>
        <p:spPr>
          <a:xfrm>
            <a:off x="6857629" y="2972102"/>
            <a:ext cx="3424932" cy="5388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s-ES" sz="1300" b="0" i="0" u="none" strike="noStrike" kern="1200" cap="none" spc="0" normalizeH="0" baseline="0" noProof="0" dirty="0">
                <a:ln>
                  <a:noFill/>
                </a:ln>
                <a:solidFill>
                  <a:prstClr val="black">
                    <a:lumMod val="75000"/>
                    <a:lumOff val="25000"/>
                  </a:prstClr>
                </a:solidFill>
                <a:effectLst/>
                <a:uLnTx/>
                <a:uFillTx/>
                <a:latin typeface="Tenorite"/>
                <a:ea typeface="+mn-ea"/>
                <a:cs typeface="+mn-cs"/>
              </a:rPr>
              <a:t>Modelo 2 + </a:t>
            </a:r>
            <a:r>
              <a:rPr kumimoji="0" lang="es-ES" sz="1300" b="0" i="1" u="none" strike="noStrike" kern="1200" cap="none" spc="0" normalizeH="0" baseline="0" noProof="0" dirty="0">
                <a:ln>
                  <a:noFill/>
                </a:ln>
                <a:solidFill>
                  <a:prstClr val="black">
                    <a:lumMod val="75000"/>
                    <a:lumOff val="25000"/>
                  </a:prstClr>
                </a:solidFill>
                <a:effectLst/>
                <a:uLnTx/>
                <a:uFillTx/>
                <a:latin typeface="Tenorite"/>
                <a:ea typeface="+mn-ea"/>
                <a:cs typeface="+mn-cs"/>
              </a:rPr>
              <a:t>Naive Bayes </a:t>
            </a:r>
            <a:r>
              <a:rPr kumimoji="0" lang="es-ES" sz="1300" b="0" i="0" u="none" strike="noStrike" kern="1200" cap="none" spc="0" normalizeH="0" baseline="0" noProof="0" dirty="0">
                <a:ln>
                  <a:noFill/>
                </a:ln>
                <a:solidFill>
                  <a:prstClr val="black">
                    <a:lumMod val="75000"/>
                    <a:lumOff val="25000"/>
                  </a:prstClr>
                </a:solidFill>
                <a:effectLst/>
                <a:uLnTx/>
                <a:uFillTx/>
                <a:latin typeface="Tenorite"/>
                <a:ea typeface="+mn-ea"/>
                <a:cs typeface="+mn-cs"/>
              </a:rPr>
              <a:t>con los datos tabulares 2019</a:t>
            </a:r>
          </a:p>
        </p:txBody>
      </p:sp>
      <p:sp>
        <p:nvSpPr>
          <p:cNvPr id="25" name="Rectángulo: esquinas redondeadas 24">
            <a:extLst>
              <a:ext uri="{FF2B5EF4-FFF2-40B4-BE49-F238E27FC236}">
                <a16:creationId xmlns:a16="http://schemas.microsoft.com/office/drawing/2014/main" id="{F80BBBC6-6D04-4CA9-9788-B19412940D3F}"/>
              </a:ext>
            </a:extLst>
          </p:cNvPr>
          <p:cNvSpPr/>
          <p:nvPr/>
        </p:nvSpPr>
        <p:spPr>
          <a:xfrm>
            <a:off x="6850015" y="3582180"/>
            <a:ext cx="3440160" cy="5388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s-ES" sz="1300" b="0" i="0" u="none" strike="noStrike" kern="1200" cap="none" spc="0" normalizeH="0" baseline="0" noProof="0" dirty="0">
                <a:ln>
                  <a:noFill/>
                </a:ln>
                <a:solidFill>
                  <a:prstClr val="black">
                    <a:lumMod val="75000"/>
                    <a:lumOff val="25000"/>
                  </a:prstClr>
                </a:solidFill>
                <a:effectLst/>
                <a:uLnTx/>
                <a:uFillTx/>
                <a:latin typeface="Tenorite"/>
                <a:ea typeface="+mn-ea"/>
                <a:cs typeface="+mn-cs"/>
              </a:rPr>
              <a:t>Modelo 2 + red de asociación + red bayesiana con los datos tabulares 2019</a:t>
            </a:r>
          </a:p>
        </p:txBody>
      </p:sp>
      <p:sp>
        <p:nvSpPr>
          <p:cNvPr id="26" name="Rectángulo: esquinas redondeadas 25">
            <a:extLst>
              <a:ext uri="{FF2B5EF4-FFF2-40B4-BE49-F238E27FC236}">
                <a16:creationId xmlns:a16="http://schemas.microsoft.com/office/drawing/2014/main" id="{90916226-2113-4B72-A35F-79109DF8ECF5}"/>
              </a:ext>
            </a:extLst>
          </p:cNvPr>
          <p:cNvSpPr/>
          <p:nvPr/>
        </p:nvSpPr>
        <p:spPr>
          <a:xfrm>
            <a:off x="1917478" y="4127740"/>
            <a:ext cx="2316126" cy="531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s-ES" sz="1400" b="1" dirty="0">
                <a:solidFill>
                  <a:prstClr val="black">
                    <a:lumMod val="75000"/>
                    <a:lumOff val="25000"/>
                  </a:prstClr>
                </a:solidFill>
                <a:latin typeface="Tenorite"/>
              </a:rPr>
              <a:t>Modelo 2.1.</a:t>
            </a:r>
            <a:r>
              <a:rPr lang="es-ES" sz="1400" b="1" i="1" dirty="0">
                <a:solidFill>
                  <a:prstClr val="black">
                    <a:lumMod val="75000"/>
                    <a:lumOff val="25000"/>
                  </a:prstClr>
                </a:solidFill>
                <a:latin typeface="Tenorite"/>
              </a:rPr>
              <a:t>    </a:t>
            </a:r>
            <a:r>
              <a:rPr lang="es-ES" sz="1400" i="1" dirty="0">
                <a:solidFill>
                  <a:prstClr val="black">
                    <a:lumMod val="75000"/>
                    <a:lumOff val="25000"/>
                  </a:prstClr>
                </a:solidFill>
                <a:latin typeface="Tenorite"/>
              </a:rPr>
              <a:t>O</a:t>
            </a:r>
            <a:r>
              <a:rPr kumimoji="0" lang="es-ES" sz="1400" b="0" i="1" u="none" strike="noStrike" kern="1200" cap="none" spc="0" normalizeH="0" baseline="0" noProof="0" dirty="0" err="1">
                <a:ln>
                  <a:noFill/>
                </a:ln>
                <a:solidFill>
                  <a:prstClr val="black">
                    <a:lumMod val="75000"/>
                    <a:lumOff val="25000"/>
                  </a:prstClr>
                </a:solidFill>
                <a:effectLst/>
                <a:uLnTx/>
                <a:uFillTx/>
                <a:latin typeface="Tenorite"/>
                <a:ea typeface="+mn-ea"/>
                <a:cs typeface="+mn-cs"/>
              </a:rPr>
              <a:t>versampling</a:t>
            </a:r>
            <a:endParaRPr kumimoji="0" lang="es-ES" sz="1300" b="0" i="0" u="none" strike="noStrike" kern="1200" cap="none" spc="0" normalizeH="0" baseline="0" noProof="0" dirty="0">
              <a:ln>
                <a:noFill/>
              </a:ln>
              <a:solidFill>
                <a:prstClr val="black">
                  <a:lumMod val="75000"/>
                  <a:lumOff val="25000"/>
                </a:prstClr>
              </a:solidFill>
              <a:effectLst/>
              <a:uLnTx/>
              <a:uFillTx/>
              <a:latin typeface="Tenorite"/>
              <a:ea typeface="+mn-ea"/>
              <a:cs typeface="+mn-cs"/>
            </a:endParaRPr>
          </a:p>
        </p:txBody>
      </p:sp>
      <p:sp>
        <p:nvSpPr>
          <p:cNvPr id="27" name="Rectángulo: esquinas redondeadas 26">
            <a:extLst>
              <a:ext uri="{FF2B5EF4-FFF2-40B4-BE49-F238E27FC236}">
                <a16:creationId xmlns:a16="http://schemas.microsoft.com/office/drawing/2014/main" id="{EC29C5C8-672A-4CC9-B824-6DB12A68EE25}"/>
              </a:ext>
            </a:extLst>
          </p:cNvPr>
          <p:cNvSpPr/>
          <p:nvPr/>
        </p:nvSpPr>
        <p:spPr>
          <a:xfrm>
            <a:off x="1917478" y="4695227"/>
            <a:ext cx="2316126" cy="5309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s-ES" sz="1400" b="1" dirty="0">
                <a:solidFill>
                  <a:prstClr val="black">
                    <a:lumMod val="75000"/>
                    <a:lumOff val="25000"/>
                  </a:prstClr>
                </a:solidFill>
                <a:latin typeface="Tenorite"/>
              </a:rPr>
              <a:t>Modelo 2.2. </a:t>
            </a:r>
            <a:r>
              <a:rPr kumimoji="0" lang="es-ES" sz="1400" b="0" i="1" u="none" strike="noStrike" kern="1200" cap="none" spc="0" normalizeH="0" baseline="0" noProof="0" dirty="0" err="1">
                <a:ln>
                  <a:noFill/>
                </a:ln>
                <a:solidFill>
                  <a:prstClr val="black">
                    <a:lumMod val="75000"/>
                    <a:lumOff val="25000"/>
                  </a:prstClr>
                </a:solidFill>
                <a:effectLst/>
                <a:uLnTx/>
                <a:uFillTx/>
                <a:latin typeface="Tenorite"/>
                <a:ea typeface="+mn-ea"/>
                <a:cs typeface="+mn-cs"/>
              </a:rPr>
              <a:t>Undersampling</a:t>
            </a:r>
            <a:endParaRPr kumimoji="0" lang="es-ES" sz="1300" b="0" i="0" u="none" strike="noStrike" kern="1200" cap="none" spc="0" normalizeH="0" baseline="0" noProof="0" dirty="0">
              <a:ln>
                <a:noFill/>
              </a:ln>
              <a:solidFill>
                <a:prstClr val="black">
                  <a:lumMod val="75000"/>
                  <a:lumOff val="25000"/>
                </a:prstClr>
              </a:solidFill>
              <a:effectLst/>
              <a:uLnTx/>
              <a:uFillTx/>
              <a:latin typeface="Tenorite"/>
              <a:ea typeface="+mn-ea"/>
              <a:cs typeface="+mn-cs"/>
            </a:endParaRPr>
          </a:p>
        </p:txBody>
      </p:sp>
      <p:sp>
        <p:nvSpPr>
          <p:cNvPr id="28" name="Rectángulo: esquinas redondeadas 27">
            <a:extLst>
              <a:ext uri="{FF2B5EF4-FFF2-40B4-BE49-F238E27FC236}">
                <a16:creationId xmlns:a16="http://schemas.microsoft.com/office/drawing/2014/main" id="{FF9EAEB3-02AF-48D3-91C1-BA590E3A00C6}"/>
              </a:ext>
            </a:extLst>
          </p:cNvPr>
          <p:cNvSpPr/>
          <p:nvPr/>
        </p:nvSpPr>
        <p:spPr>
          <a:xfrm>
            <a:off x="1917478" y="5252801"/>
            <a:ext cx="2316126" cy="497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s-ES" sz="1400" b="1" dirty="0">
                <a:solidFill>
                  <a:prstClr val="black">
                    <a:lumMod val="75000"/>
                    <a:lumOff val="25000"/>
                  </a:prstClr>
                </a:solidFill>
                <a:latin typeface="Tenorite"/>
              </a:rPr>
              <a:t>Modelo 2.3.            </a:t>
            </a:r>
            <a:r>
              <a:rPr lang="es-ES" sz="1400" i="1" dirty="0">
                <a:solidFill>
                  <a:prstClr val="black">
                    <a:lumMod val="75000"/>
                    <a:lumOff val="25000"/>
                  </a:prstClr>
                </a:solidFill>
                <a:latin typeface="Tenorite"/>
              </a:rPr>
              <a:t>W</a:t>
            </a:r>
            <a:r>
              <a:rPr kumimoji="0" lang="es-ES" sz="1400" b="0" i="1" u="none" strike="noStrike" kern="1200" cap="none" spc="0" normalizeH="0" baseline="0" noProof="0" dirty="0" err="1">
                <a:ln>
                  <a:noFill/>
                </a:ln>
                <a:solidFill>
                  <a:prstClr val="black">
                    <a:lumMod val="75000"/>
                    <a:lumOff val="25000"/>
                  </a:prstClr>
                </a:solidFill>
                <a:effectLst/>
                <a:uLnTx/>
                <a:uFillTx/>
                <a:latin typeface="Tenorite"/>
                <a:ea typeface="+mn-ea"/>
                <a:cs typeface="+mn-cs"/>
              </a:rPr>
              <a:t>eighted</a:t>
            </a:r>
            <a:r>
              <a:rPr kumimoji="0" lang="es-ES" sz="1400" b="0" i="1" u="none" strike="noStrike" kern="1200" cap="none" spc="0" normalizeH="0" baseline="0" noProof="0" dirty="0">
                <a:ln>
                  <a:noFill/>
                </a:ln>
                <a:solidFill>
                  <a:prstClr val="black">
                    <a:lumMod val="75000"/>
                    <a:lumOff val="25000"/>
                  </a:prstClr>
                </a:solidFill>
                <a:effectLst/>
                <a:uLnTx/>
                <a:uFillTx/>
                <a:latin typeface="Tenorite"/>
                <a:ea typeface="+mn-ea"/>
                <a:cs typeface="+mn-cs"/>
              </a:rPr>
              <a:t> </a:t>
            </a:r>
            <a:r>
              <a:rPr kumimoji="0" lang="es-ES" sz="1400" b="0" i="1" u="none" strike="noStrike" kern="1200" cap="none" spc="0" normalizeH="0" baseline="0" noProof="0" dirty="0" err="1">
                <a:ln>
                  <a:noFill/>
                </a:ln>
                <a:solidFill>
                  <a:prstClr val="black">
                    <a:lumMod val="75000"/>
                    <a:lumOff val="25000"/>
                  </a:prstClr>
                </a:solidFill>
                <a:effectLst/>
                <a:uLnTx/>
                <a:uFillTx/>
                <a:latin typeface="Tenorite"/>
                <a:ea typeface="+mn-ea"/>
                <a:cs typeface="+mn-cs"/>
              </a:rPr>
              <a:t>Loss</a:t>
            </a:r>
            <a:endParaRPr kumimoji="0" lang="es-ES" sz="1300" b="0" i="0" u="none" strike="noStrike" kern="1200" cap="none" spc="0" normalizeH="0" baseline="0" noProof="0" dirty="0">
              <a:ln>
                <a:noFill/>
              </a:ln>
              <a:solidFill>
                <a:prstClr val="black">
                  <a:lumMod val="75000"/>
                  <a:lumOff val="25000"/>
                </a:prstClr>
              </a:solidFill>
              <a:effectLst/>
              <a:uLnTx/>
              <a:uFillTx/>
              <a:latin typeface="Tenorite"/>
              <a:ea typeface="+mn-ea"/>
              <a:cs typeface="+mn-cs"/>
            </a:endParaRPr>
          </a:p>
        </p:txBody>
      </p:sp>
    </p:spTree>
    <p:extLst>
      <p:ext uri="{BB962C8B-B14F-4D97-AF65-F5344CB8AC3E}">
        <p14:creationId xmlns:p14="http://schemas.microsoft.com/office/powerpoint/2010/main" val="82464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517764"/>
            <a:ext cx="8421688" cy="1325563"/>
          </a:xfrm>
        </p:spPr>
        <p:txBody>
          <a:bodyPr rtlCol="0"/>
          <a:lstStyle/>
          <a:p>
            <a:pPr rtl="0"/>
            <a:r>
              <a:rPr lang="es-ES" dirty="0"/>
              <a:t>Modelos</a:t>
            </a:r>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2021</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Modelos implementados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17</a:t>
            </a:fld>
            <a:endParaRPr lang="es-ES"/>
          </a:p>
        </p:txBody>
      </p:sp>
      <p:sp>
        <p:nvSpPr>
          <p:cNvPr id="10" name="Marcador de texto 9">
            <a:extLst>
              <a:ext uri="{FF2B5EF4-FFF2-40B4-BE49-F238E27FC236}">
                <a16:creationId xmlns:a16="http://schemas.microsoft.com/office/drawing/2014/main" id="{B902E90D-3867-433B-9AE9-9001D5F410FF}"/>
              </a:ext>
            </a:extLst>
          </p:cNvPr>
          <p:cNvSpPr>
            <a:spLocks noGrp="1"/>
          </p:cNvSpPr>
          <p:nvPr>
            <p:ph type="body" sz="quarter" idx="13"/>
          </p:nvPr>
        </p:nvSpPr>
        <p:spPr>
          <a:xfrm>
            <a:off x="1335999" y="3072789"/>
            <a:ext cx="4031945" cy="365125"/>
          </a:xfrm>
        </p:spPr>
        <p:txBody>
          <a:bodyPr>
            <a:normAutofit lnSpcReduction="10000"/>
          </a:bodyPr>
          <a:lstStyle/>
          <a:p>
            <a:r>
              <a:rPr lang="es-ES" dirty="0"/>
              <a:t>DenseNet121</a:t>
            </a:r>
          </a:p>
        </p:txBody>
      </p:sp>
      <p:sp>
        <p:nvSpPr>
          <p:cNvPr id="12" name="Marcador de texto 11">
            <a:extLst>
              <a:ext uri="{FF2B5EF4-FFF2-40B4-BE49-F238E27FC236}">
                <a16:creationId xmlns:a16="http://schemas.microsoft.com/office/drawing/2014/main" id="{A782080C-262C-4867-88FD-8F3680F5B6B1}"/>
              </a:ext>
            </a:extLst>
          </p:cNvPr>
          <p:cNvSpPr>
            <a:spLocks noGrp="1"/>
          </p:cNvSpPr>
          <p:nvPr>
            <p:ph type="body" sz="quarter" idx="15"/>
          </p:nvPr>
        </p:nvSpPr>
        <p:spPr>
          <a:xfrm>
            <a:off x="1335763" y="3580014"/>
            <a:ext cx="4031030" cy="1621573"/>
          </a:xfrm>
        </p:spPr>
        <p:txBody>
          <a:bodyPr>
            <a:normAutofit/>
          </a:bodyPr>
          <a:lstStyle/>
          <a:p>
            <a:r>
              <a:rPr lang="es-ES" dirty="0"/>
              <a:t>Ha demostrado su eficacia en el diagnóstico de enfermedades con imágenes médicas como expone la publicación: </a:t>
            </a:r>
          </a:p>
          <a:p>
            <a:r>
              <a:rPr lang="es-ES" i="1" dirty="0" err="1"/>
              <a:t>DenseNet</a:t>
            </a:r>
            <a:r>
              <a:rPr lang="es-ES" i="1" dirty="0"/>
              <a:t> </a:t>
            </a:r>
            <a:r>
              <a:rPr lang="es-ES" i="1" dirty="0" err="1"/>
              <a:t>Convolutional</a:t>
            </a:r>
            <a:r>
              <a:rPr lang="es-ES" i="1" dirty="0"/>
              <a:t> Neural Networks </a:t>
            </a:r>
            <a:r>
              <a:rPr lang="es-ES" i="1" dirty="0" err="1"/>
              <a:t>Application</a:t>
            </a:r>
            <a:r>
              <a:rPr lang="es-ES" i="1" dirty="0"/>
              <a:t> </a:t>
            </a:r>
            <a:r>
              <a:rPr lang="es-ES" i="1" dirty="0" err="1"/>
              <a:t>for</a:t>
            </a:r>
            <a:r>
              <a:rPr lang="es-ES" i="1" dirty="0"/>
              <a:t> </a:t>
            </a:r>
            <a:r>
              <a:rPr lang="es-ES" i="1" dirty="0" err="1"/>
              <a:t>Predicting</a:t>
            </a:r>
            <a:r>
              <a:rPr lang="es-ES" i="1" dirty="0"/>
              <a:t> COVID-19 </a:t>
            </a:r>
            <a:r>
              <a:rPr lang="es-ES" i="1" dirty="0" err="1"/>
              <a:t>Using</a:t>
            </a:r>
            <a:r>
              <a:rPr lang="es-ES" i="1" dirty="0"/>
              <a:t> CT </a:t>
            </a:r>
            <a:r>
              <a:rPr lang="es-ES" i="1" dirty="0" err="1"/>
              <a:t>Image</a:t>
            </a:r>
            <a:endParaRPr lang="es-ES" dirty="0"/>
          </a:p>
        </p:txBody>
      </p:sp>
      <p:pic>
        <p:nvPicPr>
          <p:cNvPr id="2050" name="Picture 2" descr="Densenet | PyTorch">
            <a:extLst>
              <a:ext uri="{FF2B5EF4-FFF2-40B4-BE49-F238E27FC236}">
                <a16:creationId xmlns:a16="http://schemas.microsoft.com/office/drawing/2014/main" id="{BC600BB5-BD67-485D-AF7E-83B22756C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826" y="2253087"/>
            <a:ext cx="4448175" cy="33853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80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2FB8ADC-FC04-496B-AC29-FC4A411F3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994" y="1211147"/>
            <a:ext cx="35433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8BAACE-D530-4E7E-A301-EDA649796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906" y="4100361"/>
            <a:ext cx="3419475" cy="2362200"/>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50789707-E045-4DDD-9605-A447B961B302}"/>
              </a:ext>
            </a:extLst>
          </p:cNvPr>
          <p:cNvSpPr>
            <a:spLocks noGrp="1"/>
          </p:cNvSpPr>
          <p:nvPr>
            <p:ph type="title"/>
          </p:nvPr>
        </p:nvSpPr>
        <p:spPr>
          <a:xfrm>
            <a:off x="3990578" y="238501"/>
            <a:ext cx="4210844" cy="637641"/>
          </a:xfrm>
        </p:spPr>
        <p:txBody>
          <a:bodyPr rtlCol="0"/>
          <a:lstStyle/>
          <a:p>
            <a:pPr rtl="0"/>
            <a:r>
              <a:rPr lang="es-ES" dirty="0"/>
              <a:t>Modelo 1</a:t>
            </a:r>
          </a:p>
        </p:txBody>
      </p:sp>
      <p:pic>
        <p:nvPicPr>
          <p:cNvPr id="5" name="Imagen 4">
            <a:extLst>
              <a:ext uri="{FF2B5EF4-FFF2-40B4-BE49-F238E27FC236}">
                <a16:creationId xmlns:a16="http://schemas.microsoft.com/office/drawing/2014/main" id="{050AA92B-01B2-461D-8970-5B98BAC11FA3}"/>
              </a:ext>
            </a:extLst>
          </p:cNvPr>
          <p:cNvPicPr>
            <a:picLocks noChangeAspect="1"/>
          </p:cNvPicPr>
          <p:nvPr/>
        </p:nvPicPr>
        <p:blipFill rotWithShape="1">
          <a:blip r:embed="rId5"/>
          <a:srcRect r="54061"/>
          <a:stretch/>
        </p:blipFill>
        <p:spPr>
          <a:xfrm>
            <a:off x="6697636" y="1268222"/>
            <a:ext cx="4063271" cy="2605312"/>
          </a:xfrm>
          <a:prstGeom prst="rect">
            <a:avLst/>
          </a:prstGeom>
        </p:spPr>
      </p:pic>
      <p:graphicFrame>
        <p:nvGraphicFramePr>
          <p:cNvPr id="2" name="Tabla 3">
            <a:extLst>
              <a:ext uri="{FF2B5EF4-FFF2-40B4-BE49-F238E27FC236}">
                <a16:creationId xmlns:a16="http://schemas.microsoft.com/office/drawing/2014/main" id="{9190D413-E98D-4A03-BD89-EA81E3BCDA47}"/>
              </a:ext>
            </a:extLst>
          </p:cNvPr>
          <p:cNvGraphicFramePr>
            <a:graphicFrameLocks noGrp="1"/>
          </p:cNvGraphicFramePr>
          <p:nvPr>
            <p:extLst>
              <p:ext uri="{D42A27DB-BD31-4B8C-83A1-F6EECF244321}">
                <p14:modId xmlns:p14="http://schemas.microsoft.com/office/powerpoint/2010/main" val="2500958810"/>
              </p:ext>
            </p:extLst>
          </p:nvPr>
        </p:nvGraphicFramePr>
        <p:xfrm>
          <a:off x="6096000" y="4502712"/>
          <a:ext cx="5266544" cy="1920240"/>
        </p:xfrm>
        <a:graphic>
          <a:graphicData uri="http://schemas.openxmlformats.org/drawingml/2006/table">
            <a:tbl>
              <a:tblPr firstRow="1" bandRow="1">
                <a:tableStyleId>{5C22544A-7EE6-4342-B048-85BDC9FD1C3A}</a:tableStyleId>
              </a:tblPr>
              <a:tblGrid>
                <a:gridCol w="1668905">
                  <a:extLst>
                    <a:ext uri="{9D8B030D-6E8A-4147-A177-3AD203B41FA5}">
                      <a16:colId xmlns:a16="http://schemas.microsoft.com/office/drawing/2014/main" val="1153620261"/>
                    </a:ext>
                  </a:extLst>
                </a:gridCol>
                <a:gridCol w="1364105">
                  <a:extLst>
                    <a:ext uri="{9D8B030D-6E8A-4147-A177-3AD203B41FA5}">
                      <a16:colId xmlns:a16="http://schemas.microsoft.com/office/drawing/2014/main" val="267168526"/>
                    </a:ext>
                  </a:extLst>
                </a:gridCol>
                <a:gridCol w="2233534">
                  <a:extLst>
                    <a:ext uri="{9D8B030D-6E8A-4147-A177-3AD203B41FA5}">
                      <a16:colId xmlns:a16="http://schemas.microsoft.com/office/drawing/2014/main" val="2431736800"/>
                    </a:ext>
                  </a:extLst>
                </a:gridCol>
              </a:tblGrid>
              <a:tr h="451556">
                <a:tc>
                  <a:txBody>
                    <a:bodyPr/>
                    <a:lstStyle/>
                    <a:p>
                      <a:r>
                        <a:rPr lang="es-ES" b="1" dirty="0">
                          <a:solidFill>
                            <a:schemeClr val="tx1"/>
                          </a:solidFill>
                        </a:rPr>
                        <a:t>Conjunto de entrenamiento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s-ES" b="0" dirty="0">
                          <a:solidFill>
                            <a:schemeClr val="tx1"/>
                          </a:solidFill>
                        </a:rPr>
                        <a:t>14.387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b="0" dirty="0">
                          <a:solidFill>
                            <a:schemeClr val="tx1"/>
                          </a:solidFill>
                        </a:rPr>
                        <a:t>0 - 11.605 imágenes</a:t>
                      </a:r>
                    </a:p>
                    <a:p>
                      <a:r>
                        <a:rPr lang="es-ES" b="0" dirty="0">
                          <a:solidFill>
                            <a:schemeClr val="tx1"/>
                          </a:solidFill>
                        </a:rPr>
                        <a:t>1 - 2.782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131148"/>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validación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3.587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0 - 2.902 imágenes</a:t>
                      </a:r>
                    </a:p>
                    <a:p>
                      <a:r>
                        <a:rPr lang="es-ES" dirty="0">
                          <a:solidFill>
                            <a:schemeClr val="tx1"/>
                          </a:solidFill>
                        </a:rPr>
                        <a:t>1 - 695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4420689"/>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prueba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4.496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0 - 3.627 imágenes</a:t>
                      </a:r>
                    </a:p>
                    <a:p>
                      <a:r>
                        <a:rPr lang="es-ES" dirty="0">
                          <a:solidFill>
                            <a:schemeClr val="tx1"/>
                          </a:solidFill>
                        </a:rPr>
                        <a:t>1 - 869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5570020"/>
                  </a:ext>
                </a:extLst>
              </a:tr>
            </a:tbl>
          </a:graphicData>
        </a:graphic>
      </p:graphicFrame>
    </p:spTree>
    <p:extLst>
      <p:ext uri="{BB962C8B-B14F-4D97-AF65-F5344CB8AC3E}">
        <p14:creationId xmlns:p14="http://schemas.microsoft.com/office/powerpoint/2010/main" val="4293848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a:extLst>
              <a:ext uri="{FF2B5EF4-FFF2-40B4-BE49-F238E27FC236}">
                <a16:creationId xmlns:a16="http://schemas.microsoft.com/office/drawing/2014/main" id="{1A46D8F4-82A4-4CF0-8468-3183254AB045}"/>
              </a:ext>
            </a:extLst>
          </p:cNvPr>
          <p:cNvSpPr txBox="1"/>
          <p:nvPr/>
        </p:nvSpPr>
        <p:spPr>
          <a:xfrm>
            <a:off x="613141" y="1262745"/>
            <a:ext cx="3278013" cy="523220"/>
          </a:xfrm>
          <a:prstGeom prst="rect">
            <a:avLst/>
          </a:prstGeom>
          <a:noFill/>
        </p:spPr>
        <p:txBody>
          <a:bodyPr wrap="none" rtlCol="0">
            <a:spAutoFit/>
          </a:bodyPr>
          <a:lstStyle/>
          <a:p>
            <a:pPr algn="ctr"/>
            <a:r>
              <a:rPr lang="es-ES" sz="1400" b="1" dirty="0"/>
              <a:t>Submuestreo</a:t>
            </a:r>
          </a:p>
          <a:p>
            <a:pPr algn="ctr"/>
            <a:r>
              <a:rPr lang="es-ES" sz="1400" dirty="0"/>
              <a:t>(</a:t>
            </a:r>
            <a:r>
              <a:rPr lang="es-ES" sz="1400" dirty="0" err="1"/>
              <a:t>Random</a:t>
            </a:r>
            <a:r>
              <a:rPr lang="es-ES" sz="1400" dirty="0"/>
              <a:t> </a:t>
            </a:r>
            <a:r>
              <a:rPr lang="es-ES" sz="1400" dirty="0" err="1"/>
              <a:t>undersampling</a:t>
            </a:r>
            <a:r>
              <a:rPr lang="es-ES" sz="1400" dirty="0"/>
              <a:t> </a:t>
            </a:r>
            <a:r>
              <a:rPr lang="es-ES" sz="1400" dirty="0" err="1"/>
              <a:t>majority</a:t>
            </a:r>
            <a:r>
              <a:rPr lang="es-ES" sz="1400" dirty="0"/>
              <a:t> </a:t>
            </a:r>
            <a:r>
              <a:rPr lang="es-ES" sz="1400" dirty="0" err="1"/>
              <a:t>class</a:t>
            </a:r>
            <a:r>
              <a:rPr lang="es-ES" sz="1400" dirty="0"/>
              <a:t>)</a:t>
            </a:r>
          </a:p>
        </p:txBody>
      </p:sp>
      <p:sp>
        <p:nvSpPr>
          <p:cNvPr id="31" name="CuadroTexto 30">
            <a:extLst>
              <a:ext uri="{FF2B5EF4-FFF2-40B4-BE49-F238E27FC236}">
                <a16:creationId xmlns:a16="http://schemas.microsoft.com/office/drawing/2014/main" id="{EC7414F5-FE3A-4A76-BA27-7E1CD7EB8248}"/>
              </a:ext>
            </a:extLst>
          </p:cNvPr>
          <p:cNvSpPr txBox="1"/>
          <p:nvPr/>
        </p:nvSpPr>
        <p:spPr>
          <a:xfrm>
            <a:off x="4767816" y="1262746"/>
            <a:ext cx="2487925" cy="523220"/>
          </a:xfrm>
          <a:prstGeom prst="rect">
            <a:avLst/>
          </a:prstGeom>
          <a:noFill/>
        </p:spPr>
        <p:txBody>
          <a:bodyPr wrap="none" rtlCol="0">
            <a:spAutoFit/>
          </a:bodyPr>
          <a:lstStyle/>
          <a:p>
            <a:pPr algn="ctr"/>
            <a:r>
              <a:rPr lang="es-ES" sz="1400" b="1" dirty="0" err="1"/>
              <a:t>Sobremuestreo</a:t>
            </a:r>
            <a:endParaRPr lang="es-ES" sz="1400" b="1" dirty="0"/>
          </a:p>
          <a:p>
            <a:pPr algn="ctr"/>
            <a:r>
              <a:rPr lang="es-ES" sz="1400" dirty="0"/>
              <a:t>(</a:t>
            </a:r>
            <a:r>
              <a:rPr lang="es-ES" sz="1400" dirty="0" err="1"/>
              <a:t>Oversampling</a:t>
            </a:r>
            <a:r>
              <a:rPr lang="es-ES" sz="1400" dirty="0"/>
              <a:t> </a:t>
            </a:r>
            <a:r>
              <a:rPr lang="es-ES" sz="1400" dirty="0" err="1"/>
              <a:t>minority</a:t>
            </a:r>
            <a:r>
              <a:rPr lang="es-ES" sz="1400" dirty="0"/>
              <a:t> </a:t>
            </a:r>
            <a:r>
              <a:rPr lang="es-ES" sz="1400" dirty="0" err="1"/>
              <a:t>class</a:t>
            </a:r>
            <a:r>
              <a:rPr lang="es-ES" sz="1400" dirty="0"/>
              <a:t>)</a:t>
            </a:r>
          </a:p>
        </p:txBody>
      </p:sp>
      <p:sp>
        <p:nvSpPr>
          <p:cNvPr id="32" name="CuadroTexto 31">
            <a:extLst>
              <a:ext uri="{FF2B5EF4-FFF2-40B4-BE49-F238E27FC236}">
                <a16:creationId xmlns:a16="http://schemas.microsoft.com/office/drawing/2014/main" id="{F129782A-E2BB-4AF7-9ACC-E0D700DE68BE}"/>
              </a:ext>
            </a:extLst>
          </p:cNvPr>
          <p:cNvSpPr txBox="1"/>
          <p:nvPr/>
        </p:nvSpPr>
        <p:spPr>
          <a:xfrm>
            <a:off x="8536295" y="1262745"/>
            <a:ext cx="2634247" cy="523220"/>
          </a:xfrm>
          <a:prstGeom prst="rect">
            <a:avLst/>
          </a:prstGeom>
          <a:noFill/>
        </p:spPr>
        <p:txBody>
          <a:bodyPr wrap="none" rtlCol="0">
            <a:spAutoFit/>
          </a:bodyPr>
          <a:lstStyle/>
          <a:p>
            <a:pPr algn="ctr"/>
            <a:r>
              <a:rPr lang="es-ES" sz="1400" b="1" dirty="0"/>
              <a:t>Función de pérdida ponderada </a:t>
            </a:r>
          </a:p>
          <a:p>
            <a:pPr algn="ctr"/>
            <a:r>
              <a:rPr lang="es-ES" sz="1400" dirty="0"/>
              <a:t>(</a:t>
            </a:r>
            <a:r>
              <a:rPr lang="es-ES" sz="1400" dirty="0" err="1"/>
              <a:t>class_weights</a:t>
            </a:r>
            <a:r>
              <a:rPr lang="es-ES" sz="1400" dirty="0"/>
              <a:t> </a:t>
            </a:r>
            <a:r>
              <a:rPr lang="es-ES" sz="1400" dirty="0" err="1"/>
              <a:t>Keras</a:t>
            </a:r>
            <a:r>
              <a:rPr lang="es-ES" sz="1400" dirty="0"/>
              <a:t>)</a:t>
            </a:r>
          </a:p>
        </p:txBody>
      </p:sp>
      <p:sp>
        <p:nvSpPr>
          <p:cNvPr id="33" name="Rectángulo 32">
            <a:extLst>
              <a:ext uri="{FF2B5EF4-FFF2-40B4-BE49-F238E27FC236}">
                <a16:creationId xmlns:a16="http://schemas.microsoft.com/office/drawing/2014/main" id="{28C32987-6D1F-444C-BAF0-0E8138C19C19}"/>
              </a:ext>
            </a:extLst>
          </p:cNvPr>
          <p:cNvSpPr/>
          <p:nvPr/>
        </p:nvSpPr>
        <p:spPr>
          <a:xfrm>
            <a:off x="357481" y="1203972"/>
            <a:ext cx="3633097" cy="52889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E4B70F7-BC07-438F-AA02-9A016081CD35}"/>
              </a:ext>
            </a:extLst>
          </p:cNvPr>
          <p:cNvSpPr/>
          <p:nvPr/>
        </p:nvSpPr>
        <p:spPr>
          <a:xfrm>
            <a:off x="4146815" y="1203971"/>
            <a:ext cx="3792576" cy="5288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7D0EBE51-CAD4-4DED-AA52-2AF21FC5B770}"/>
              </a:ext>
            </a:extLst>
          </p:cNvPr>
          <p:cNvSpPr/>
          <p:nvPr/>
        </p:nvSpPr>
        <p:spPr>
          <a:xfrm>
            <a:off x="8040762" y="1207914"/>
            <a:ext cx="3655051" cy="52850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Imagen 35">
            <a:extLst>
              <a:ext uri="{FF2B5EF4-FFF2-40B4-BE49-F238E27FC236}">
                <a16:creationId xmlns:a16="http://schemas.microsoft.com/office/drawing/2014/main" id="{4A358ABE-2BB3-4CCD-9ACC-62E209186FFB}"/>
              </a:ext>
            </a:extLst>
          </p:cNvPr>
          <p:cNvPicPr>
            <a:picLocks noChangeAspect="1"/>
          </p:cNvPicPr>
          <p:nvPr/>
        </p:nvPicPr>
        <p:blipFill rotWithShape="1">
          <a:blip r:embed="rId3"/>
          <a:srcRect r="51507"/>
          <a:stretch/>
        </p:blipFill>
        <p:spPr>
          <a:xfrm>
            <a:off x="1561855" y="6043496"/>
            <a:ext cx="1213289" cy="638658"/>
          </a:xfrm>
          <a:prstGeom prst="rect">
            <a:avLst/>
          </a:prstGeom>
        </p:spPr>
      </p:pic>
      <p:pic>
        <p:nvPicPr>
          <p:cNvPr id="37" name="Imagen 36">
            <a:extLst>
              <a:ext uri="{FF2B5EF4-FFF2-40B4-BE49-F238E27FC236}">
                <a16:creationId xmlns:a16="http://schemas.microsoft.com/office/drawing/2014/main" id="{94958645-7B2D-4486-82E7-3858F56E2130}"/>
              </a:ext>
            </a:extLst>
          </p:cNvPr>
          <p:cNvPicPr>
            <a:picLocks noChangeAspect="1"/>
          </p:cNvPicPr>
          <p:nvPr/>
        </p:nvPicPr>
        <p:blipFill rotWithShape="1">
          <a:blip r:embed="rId3"/>
          <a:srcRect l="49524"/>
          <a:stretch/>
        </p:blipFill>
        <p:spPr>
          <a:xfrm>
            <a:off x="5416134" y="6079183"/>
            <a:ext cx="1253937" cy="634134"/>
          </a:xfrm>
          <a:prstGeom prst="rect">
            <a:avLst/>
          </a:prstGeom>
        </p:spPr>
      </p:pic>
      <p:pic>
        <p:nvPicPr>
          <p:cNvPr id="38" name="Imagen 37">
            <a:extLst>
              <a:ext uri="{FF2B5EF4-FFF2-40B4-BE49-F238E27FC236}">
                <a16:creationId xmlns:a16="http://schemas.microsoft.com/office/drawing/2014/main" id="{D0680764-3FC4-4AAB-8C7F-8BFA08486C92}"/>
              </a:ext>
            </a:extLst>
          </p:cNvPr>
          <p:cNvPicPr>
            <a:picLocks noChangeAspect="1"/>
          </p:cNvPicPr>
          <p:nvPr/>
        </p:nvPicPr>
        <p:blipFill>
          <a:blip r:embed="rId4"/>
          <a:stretch>
            <a:fillRect/>
          </a:stretch>
        </p:blipFill>
        <p:spPr>
          <a:xfrm>
            <a:off x="8910236" y="6151831"/>
            <a:ext cx="1916102" cy="561486"/>
          </a:xfrm>
          <a:prstGeom prst="rect">
            <a:avLst/>
          </a:prstGeom>
        </p:spPr>
      </p:pic>
      <p:sp>
        <p:nvSpPr>
          <p:cNvPr id="39" name="CuadroTexto 38">
            <a:extLst>
              <a:ext uri="{FF2B5EF4-FFF2-40B4-BE49-F238E27FC236}">
                <a16:creationId xmlns:a16="http://schemas.microsoft.com/office/drawing/2014/main" id="{86E9B2D9-78F1-4567-B8BF-5B5418B81DC4}"/>
              </a:ext>
            </a:extLst>
          </p:cNvPr>
          <p:cNvSpPr txBox="1"/>
          <p:nvPr/>
        </p:nvSpPr>
        <p:spPr>
          <a:xfrm>
            <a:off x="8879742" y="5943469"/>
            <a:ext cx="1916102" cy="200055"/>
          </a:xfrm>
          <a:prstGeom prst="rect">
            <a:avLst/>
          </a:prstGeom>
          <a:noFill/>
        </p:spPr>
        <p:txBody>
          <a:bodyPr wrap="square" rtlCol="0">
            <a:spAutoFit/>
          </a:bodyPr>
          <a:lstStyle/>
          <a:p>
            <a:pPr algn="ctr"/>
            <a:r>
              <a:rPr lang="es-ES" sz="700" dirty="0"/>
              <a:t>Peso benigno: 0.6198 | Peso maligno: 2.5862</a:t>
            </a:r>
          </a:p>
        </p:txBody>
      </p:sp>
      <p:sp>
        <p:nvSpPr>
          <p:cNvPr id="28" name="Título 1">
            <a:extLst>
              <a:ext uri="{FF2B5EF4-FFF2-40B4-BE49-F238E27FC236}">
                <a16:creationId xmlns:a16="http://schemas.microsoft.com/office/drawing/2014/main" id="{3CE0A143-3B1A-4916-8470-F3320ECE0FF8}"/>
              </a:ext>
            </a:extLst>
          </p:cNvPr>
          <p:cNvSpPr>
            <a:spLocks noGrp="1"/>
          </p:cNvSpPr>
          <p:nvPr>
            <p:ph type="title"/>
          </p:nvPr>
        </p:nvSpPr>
        <p:spPr>
          <a:xfrm>
            <a:off x="3990578" y="238501"/>
            <a:ext cx="4210844" cy="637641"/>
          </a:xfrm>
        </p:spPr>
        <p:txBody>
          <a:bodyPr rtlCol="0"/>
          <a:lstStyle/>
          <a:p>
            <a:pPr rtl="0"/>
            <a:r>
              <a:rPr lang="es-ES" dirty="0"/>
              <a:t>Modelo 2</a:t>
            </a:r>
          </a:p>
        </p:txBody>
      </p:sp>
      <p:pic>
        <p:nvPicPr>
          <p:cNvPr id="19" name="Picture 4">
            <a:extLst>
              <a:ext uri="{FF2B5EF4-FFF2-40B4-BE49-F238E27FC236}">
                <a16:creationId xmlns:a16="http://schemas.microsoft.com/office/drawing/2014/main" id="{897993B8-50E7-410B-B371-284D656D7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107" y="2008783"/>
            <a:ext cx="2709335" cy="192275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D9BBA330-2367-4C81-B40F-E842432CA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477" y="4192553"/>
            <a:ext cx="2358594" cy="16617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E14A8112-9CE2-450A-93E4-E062377FA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3834" y="2008783"/>
            <a:ext cx="2784332" cy="19759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1F643B0C-5D63-491B-8722-58ADD65A2B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1197" y="4185495"/>
            <a:ext cx="2689606" cy="1858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E741F98-6A43-4D4A-86E4-782A96A0BB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9618" y="4129008"/>
            <a:ext cx="2589470" cy="17888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1BA2CC0-5F58-4C2E-88C0-FE2D25E405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98225" y="2075116"/>
            <a:ext cx="2690863" cy="190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789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BFF8E-CD2E-4A82-9FDE-99AFAE9362C0}"/>
              </a:ext>
            </a:extLst>
          </p:cNvPr>
          <p:cNvSpPr>
            <a:spLocks noGrp="1"/>
          </p:cNvSpPr>
          <p:nvPr>
            <p:ph type="title"/>
          </p:nvPr>
        </p:nvSpPr>
        <p:spPr/>
        <p:txBody>
          <a:bodyPr/>
          <a:lstStyle/>
          <a:p>
            <a:r>
              <a:rPr lang="es-ES" dirty="0"/>
              <a:t>contenidos</a:t>
            </a:r>
          </a:p>
        </p:txBody>
      </p:sp>
      <p:sp>
        <p:nvSpPr>
          <p:cNvPr id="3" name="Marcador de texto 2">
            <a:extLst>
              <a:ext uri="{FF2B5EF4-FFF2-40B4-BE49-F238E27FC236}">
                <a16:creationId xmlns:a16="http://schemas.microsoft.com/office/drawing/2014/main" id="{8B875209-EDCD-414D-8349-9240406616AF}"/>
              </a:ext>
            </a:extLst>
          </p:cNvPr>
          <p:cNvSpPr>
            <a:spLocks noGrp="1"/>
          </p:cNvSpPr>
          <p:nvPr>
            <p:ph type="body" sz="quarter" idx="13"/>
          </p:nvPr>
        </p:nvSpPr>
        <p:spPr>
          <a:xfrm>
            <a:off x="5920595" y="421883"/>
            <a:ext cx="5433204" cy="365125"/>
          </a:xfrm>
        </p:spPr>
        <p:txBody>
          <a:bodyPr>
            <a:normAutofit lnSpcReduction="10000"/>
          </a:bodyPr>
          <a:lstStyle/>
          <a:p>
            <a:r>
              <a:rPr lang="es-ES" b="1" dirty="0"/>
              <a:t>1. Introducción</a:t>
            </a:r>
          </a:p>
        </p:txBody>
      </p:sp>
      <p:sp>
        <p:nvSpPr>
          <p:cNvPr id="4" name="Marcador de texto 3">
            <a:extLst>
              <a:ext uri="{FF2B5EF4-FFF2-40B4-BE49-F238E27FC236}">
                <a16:creationId xmlns:a16="http://schemas.microsoft.com/office/drawing/2014/main" id="{712AD5F9-CF25-44D5-9664-7E74B6079CEA}"/>
              </a:ext>
            </a:extLst>
          </p:cNvPr>
          <p:cNvSpPr>
            <a:spLocks noGrp="1"/>
          </p:cNvSpPr>
          <p:nvPr>
            <p:ph type="body" sz="quarter" idx="15"/>
          </p:nvPr>
        </p:nvSpPr>
        <p:spPr>
          <a:xfrm>
            <a:off x="5920169" y="751308"/>
            <a:ext cx="5431971" cy="365124"/>
          </a:xfrm>
        </p:spPr>
        <p:txBody>
          <a:bodyPr/>
          <a:lstStyle/>
          <a:p>
            <a:r>
              <a:rPr lang="es-ES" dirty="0"/>
              <a:t>Trabajos previos, cáncer de piel, motivación y objetivos.</a:t>
            </a:r>
          </a:p>
        </p:txBody>
      </p:sp>
      <p:sp>
        <p:nvSpPr>
          <p:cNvPr id="5" name="Marcador de texto 4">
            <a:extLst>
              <a:ext uri="{FF2B5EF4-FFF2-40B4-BE49-F238E27FC236}">
                <a16:creationId xmlns:a16="http://schemas.microsoft.com/office/drawing/2014/main" id="{D9044639-F1F9-47FA-AD08-13833A57FCDB}"/>
              </a:ext>
            </a:extLst>
          </p:cNvPr>
          <p:cNvSpPr>
            <a:spLocks noGrp="1"/>
          </p:cNvSpPr>
          <p:nvPr>
            <p:ph type="body" sz="quarter" idx="23"/>
          </p:nvPr>
        </p:nvSpPr>
        <p:spPr>
          <a:xfrm>
            <a:off x="5918447" y="1449436"/>
            <a:ext cx="5433204" cy="365125"/>
          </a:xfrm>
        </p:spPr>
        <p:txBody>
          <a:bodyPr>
            <a:normAutofit lnSpcReduction="10000"/>
          </a:bodyPr>
          <a:lstStyle/>
          <a:p>
            <a:r>
              <a:rPr lang="es-ES" b="1" dirty="0"/>
              <a:t>2. Clasificador de imágenes</a:t>
            </a:r>
          </a:p>
        </p:txBody>
      </p:sp>
      <p:sp>
        <p:nvSpPr>
          <p:cNvPr id="6" name="Marcador de texto 5">
            <a:extLst>
              <a:ext uri="{FF2B5EF4-FFF2-40B4-BE49-F238E27FC236}">
                <a16:creationId xmlns:a16="http://schemas.microsoft.com/office/drawing/2014/main" id="{8B5DC096-F1BB-481A-A8B7-F833247B6C59}"/>
              </a:ext>
            </a:extLst>
          </p:cNvPr>
          <p:cNvSpPr>
            <a:spLocks noGrp="1"/>
          </p:cNvSpPr>
          <p:nvPr>
            <p:ph type="body" sz="quarter" idx="24"/>
          </p:nvPr>
        </p:nvSpPr>
        <p:spPr>
          <a:xfrm>
            <a:off x="5918021" y="1778861"/>
            <a:ext cx="5431971" cy="557950"/>
          </a:xfrm>
        </p:spPr>
        <p:txBody>
          <a:bodyPr/>
          <a:lstStyle/>
          <a:p>
            <a:r>
              <a:rPr lang="es-ES" dirty="0"/>
              <a:t>Análisis del conjunto de datos, desbalanceo de clases, modelos implementados y evaluación de modelos.</a:t>
            </a:r>
          </a:p>
        </p:txBody>
      </p:sp>
      <p:sp>
        <p:nvSpPr>
          <p:cNvPr id="7" name="Marcador de texto 6">
            <a:extLst>
              <a:ext uri="{FF2B5EF4-FFF2-40B4-BE49-F238E27FC236}">
                <a16:creationId xmlns:a16="http://schemas.microsoft.com/office/drawing/2014/main" id="{ACBE3064-6F34-4A9F-AE7C-DE836413AEDF}"/>
              </a:ext>
            </a:extLst>
          </p:cNvPr>
          <p:cNvSpPr>
            <a:spLocks noGrp="1"/>
          </p:cNvSpPr>
          <p:nvPr>
            <p:ph type="body" sz="quarter" idx="25"/>
          </p:nvPr>
        </p:nvSpPr>
        <p:spPr>
          <a:xfrm>
            <a:off x="5920595" y="2621475"/>
            <a:ext cx="5433204" cy="365125"/>
          </a:xfrm>
        </p:spPr>
        <p:txBody>
          <a:bodyPr>
            <a:normAutofit lnSpcReduction="10000"/>
          </a:bodyPr>
          <a:lstStyle/>
          <a:p>
            <a:r>
              <a:rPr lang="es-ES" b="1" dirty="0"/>
              <a:t>3. Calibración de modelos</a:t>
            </a:r>
          </a:p>
        </p:txBody>
      </p:sp>
      <p:sp>
        <p:nvSpPr>
          <p:cNvPr id="8" name="Marcador de texto 7">
            <a:extLst>
              <a:ext uri="{FF2B5EF4-FFF2-40B4-BE49-F238E27FC236}">
                <a16:creationId xmlns:a16="http://schemas.microsoft.com/office/drawing/2014/main" id="{D7BF5DC0-8F83-47EC-B595-E0E781E51656}"/>
              </a:ext>
            </a:extLst>
          </p:cNvPr>
          <p:cNvSpPr>
            <a:spLocks noGrp="1"/>
          </p:cNvSpPr>
          <p:nvPr>
            <p:ph type="body" sz="quarter" idx="26"/>
          </p:nvPr>
        </p:nvSpPr>
        <p:spPr>
          <a:xfrm>
            <a:off x="5920169" y="2950900"/>
            <a:ext cx="5431971" cy="478100"/>
          </a:xfrm>
        </p:spPr>
        <p:txBody>
          <a:bodyPr/>
          <a:lstStyle/>
          <a:p>
            <a:r>
              <a:rPr lang="es-ES" dirty="0"/>
              <a:t>Importancia de la calibración de modelos y métodos de calibración.</a:t>
            </a:r>
          </a:p>
        </p:txBody>
      </p:sp>
      <p:sp>
        <p:nvSpPr>
          <p:cNvPr id="9" name="Marcador de texto 8">
            <a:extLst>
              <a:ext uri="{FF2B5EF4-FFF2-40B4-BE49-F238E27FC236}">
                <a16:creationId xmlns:a16="http://schemas.microsoft.com/office/drawing/2014/main" id="{0469C536-712A-464F-9A86-B99BBC924780}"/>
              </a:ext>
            </a:extLst>
          </p:cNvPr>
          <p:cNvSpPr>
            <a:spLocks noGrp="1"/>
          </p:cNvSpPr>
          <p:nvPr>
            <p:ph type="body" sz="quarter" idx="27"/>
          </p:nvPr>
        </p:nvSpPr>
        <p:spPr>
          <a:xfrm>
            <a:off x="5918447" y="3651564"/>
            <a:ext cx="5433204" cy="365125"/>
          </a:xfrm>
        </p:spPr>
        <p:txBody>
          <a:bodyPr>
            <a:normAutofit lnSpcReduction="10000"/>
          </a:bodyPr>
          <a:lstStyle/>
          <a:p>
            <a:r>
              <a:rPr lang="es-ES" b="1" dirty="0"/>
              <a:t>4. Redes bayesianas</a:t>
            </a:r>
          </a:p>
        </p:txBody>
      </p:sp>
      <p:sp>
        <p:nvSpPr>
          <p:cNvPr id="10" name="Marcador de texto 9">
            <a:extLst>
              <a:ext uri="{FF2B5EF4-FFF2-40B4-BE49-F238E27FC236}">
                <a16:creationId xmlns:a16="http://schemas.microsoft.com/office/drawing/2014/main" id="{33A4B35C-92A7-49BC-8697-22ADA8FEA53C}"/>
              </a:ext>
            </a:extLst>
          </p:cNvPr>
          <p:cNvSpPr>
            <a:spLocks noGrp="1"/>
          </p:cNvSpPr>
          <p:nvPr>
            <p:ph type="body" sz="quarter" idx="28"/>
          </p:nvPr>
        </p:nvSpPr>
        <p:spPr>
          <a:xfrm>
            <a:off x="5918021" y="3980989"/>
            <a:ext cx="5431971" cy="557950"/>
          </a:xfrm>
        </p:spPr>
        <p:txBody>
          <a:bodyPr>
            <a:normAutofit fontScale="92500"/>
          </a:bodyPr>
          <a:lstStyle/>
          <a:p>
            <a:r>
              <a:rPr lang="es-ES" dirty="0"/>
              <a:t>Integración de datos tabulares, factores que afectan al cáncer de piel, red de asociación e implementación de dos modelos bayesianos.</a:t>
            </a:r>
          </a:p>
        </p:txBody>
      </p:sp>
      <p:sp>
        <p:nvSpPr>
          <p:cNvPr id="11" name="Marcador de fecha 10">
            <a:extLst>
              <a:ext uri="{FF2B5EF4-FFF2-40B4-BE49-F238E27FC236}">
                <a16:creationId xmlns:a16="http://schemas.microsoft.com/office/drawing/2014/main" id="{C55BF179-615B-4670-8902-63309FF0D0F5}"/>
              </a:ext>
            </a:extLst>
          </p:cNvPr>
          <p:cNvSpPr>
            <a:spLocks noGrp="1"/>
          </p:cNvSpPr>
          <p:nvPr>
            <p:ph type="dt" sz="half" idx="20"/>
          </p:nvPr>
        </p:nvSpPr>
        <p:spPr/>
        <p:txBody>
          <a:bodyPr/>
          <a:lstStyle/>
          <a:p>
            <a:pPr rtl="0"/>
            <a:r>
              <a:rPr lang="es-ES" noProof="0" dirty="0"/>
              <a:t>2021</a:t>
            </a:r>
          </a:p>
        </p:txBody>
      </p:sp>
      <p:sp>
        <p:nvSpPr>
          <p:cNvPr id="12" name="Marcador de pie de página 11">
            <a:extLst>
              <a:ext uri="{FF2B5EF4-FFF2-40B4-BE49-F238E27FC236}">
                <a16:creationId xmlns:a16="http://schemas.microsoft.com/office/drawing/2014/main" id="{67C740DC-C096-4FD6-869C-E1434DB1CE55}"/>
              </a:ext>
            </a:extLst>
          </p:cNvPr>
          <p:cNvSpPr>
            <a:spLocks noGrp="1"/>
          </p:cNvSpPr>
          <p:nvPr>
            <p:ph type="ftr" sz="quarter" idx="21"/>
          </p:nvPr>
        </p:nvSpPr>
        <p:spPr/>
        <p:txBody>
          <a:bodyPr/>
          <a:lstStyle/>
          <a:p>
            <a:pPr rtl="0"/>
            <a:r>
              <a:rPr lang="es-ES" noProof="0" dirty="0"/>
              <a:t>Contenidos</a:t>
            </a:r>
          </a:p>
        </p:txBody>
      </p:sp>
      <p:sp>
        <p:nvSpPr>
          <p:cNvPr id="13" name="Marcador de número de diapositiva 12">
            <a:extLst>
              <a:ext uri="{FF2B5EF4-FFF2-40B4-BE49-F238E27FC236}">
                <a16:creationId xmlns:a16="http://schemas.microsoft.com/office/drawing/2014/main" id="{B6206540-F73C-485F-90BC-CBE1AB3E4CD0}"/>
              </a:ext>
            </a:extLst>
          </p:cNvPr>
          <p:cNvSpPr>
            <a:spLocks noGrp="1"/>
          </p:cNvSpPr>
          <p:nvPr>
            <p:ph type="sldNum" sz="quarter" idx="22"/>
          </p:nvPr>
        </p:nvSpPr>
        <p:spPr/>
        <p:txBody>
          <a:bodyPr/>
          <a:lstStyle/>
          <a:p>
            <a:pPr rtl="0"/>
            <a:fld id="{B5CEABB6-07DC-46E8-9B57-56EC44A396E5}" type="slidenum">
              <a:rPr lang="es-ES" noProof="0" smtClean="0"/>
              <a:pPr rtl="0"/>
              <a:t>2</a:t>
            </a:fld>
            <a:endParaRPr lang="es-ES" noProof="0"/>
          </a:p>
        </p:txBody>
      </p:sp>
      <p:sp>
        <p:nvSpPr>
          <p:cNvPr id="14" name="Marcador de texto 8">
            <a:extLst>
              <a:ext uri="{FF2B5EF4-FFF2-40B4-BE49-F238E27FC236}">
                <a16:creationId xmlns:a16="http://schemas.microsoft.com/office/drawing/2014/main" id="{32DA15EE-8A69-44CF-AAC7-E470C6DF9C0C}"/>
              </a:ext>
            </a:extLst>
          </p:cNvPr>
          <p:cNvSpPr txBox="1">
            <a:spLocks/>
          </p:cNvSpPr>
          <p:nvPr/>
        </p:nvSpPr>
        <p:spPr>
          <a:xfrm>
            <a:off x="5918021" y="4819186"/>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5. Análisis de resultados</a:t>
            </a:r>
          </a:p>
        </p:txBody>
      </p:sp>
      <p:sp>
        <p:nvSpPr>
          <p:cNvPr id="15" name="Marcador de texto 8">
            <a:extLst>
              <a:ext uri="{FF2B5EF4-FFF2-40B4-BE49-F238E27FC236}">
                <a16:creationId xmlns:a16="http://schemas.microsoft.com/office/drawing/2014/main" id="{B8E6842D-9F00-4AAF-B434-AF4781D72A10}"/>
              </a:ext>
            </a:extLst>
          </p:cNvPr>
          <p:cNvSpPr txBox="1">
            <a:spLocks/>
          </p:cNvSpPr>
          <p:nvPr/>
        </p:nvSpPr>
        <p:spPr>
          <a:xfrm>
            <a:off x="5916788" y="5768661"/>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6. Conclusiones y trabajos futuros</a:t>
            </a:r>
          </a:p>
        </p:txBody>
      </p:sp>
      <p:sp>
        <p:nvSpPr>
          <p:cNvPr id="16" name="Marcador de texto 9">
            <a:extLst>
              <a:ext uri="{FF2B5EF4-FFF2-40B4-BE49-F238E27FC236}">
                <a16:creationId xmlns:a16="http://schemas.microsoft.com/office/drawing/2014/main" id="{2B37D252-9BED-4DA3-8ADE-31746DB42D18}"/>
              </a:ext>
            </a:extLst>
          </p:cNvPr>
          <p:cNvSpPr txBox="1">
            <a:spLocks/>
          </p:cNvSpPr>
          <p:nvPr/>
        </p:nvSpPr>
        <p:spPr>
          <a:xfrm>
            <a:off x="5918021" y="5088837"/>
            <a:ext cx="5431971" cy="39313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Análisis y comparación de los resultados obtenidos.</a:t>
            </a:r>
          </a:p>
        </p:txBody>
      </p:sp>
    </p:spTree>
    <p:extLst>
      <p:ext uri="{BB962C8B-B14F-4D97-AF65-F5344CB8AC3E}">
        <p14:creationId xmlns:p14="http://schemas.microsoft.com/office/powerpoint/2010/main" val="807381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0789707-E045-4DDD-9605-A447B961B302}"/>
              </a:ext>
            </a:extLst>
          </p:cNvPr>
          <p:cNvSpPr>
            <a:spLocks noGrp="1"/>
          </p:cNvSpPr>
          <p:nvPr>
            <p:ph type="title"/>
          </p:nvPr>
        </p:nvSpPr>
        <p:spPr>
          <a:xfrm>
            <a:off x="3990578" y="238501"/>
            <a:ext cx="4210844" cy="637641"/>
          </a:xfrm>
        </p:spPr>
        <p:txBody>
          <a:bodyPr rtlCol="0">
            <a:normAutofit fontScale="90000"/>
          </a:bodyPr>
          <a:lstStyle/>
          <a:p>
            <a:pPr rtl="0"/>
            <a:r>
              <a:rPr lang="es-ES" dirty="0"/>
              <a:t>Modelo 2 (submuestreo)</a:t>
            </a:r>
          </a:p>
        </p:txBody>
      </p:sp>
      <p:graphicFrame>
        <p:nvGraphicFramePr>
          <p:cNvPr id="2" name="Tabla 3">
            <a:extLst>
              <a:ext uri="{FF2B5EF4-FFF2-40B4-BE49-F238E27FC236}">
                <a16:creationId xmlns:a16="http://schemas.microsoft.com/office/drawing/2014/main" id="{9190D413-E98D-4A03-BD89-EA81E3BCDA47}"/>
              </a:ext>
            </a:extLst>
          </p:cNvPr>
          <p:cNvGraphicFramePr>
            <a:graphicFrameLocks noGrp="1"/>
          </p:cNvGraphicFramePr>
          <p:nvPr>
            <p:extLst>
              <p:ext uri="{D42A27DB-BD31-4B8C-83A1-F6EECF244321}">
                <p14:modId xmlns:p14="http://schemas.microsoft.com/office/powerpoint/2010/main" val="4195165112"/>
              </p:ext>
            </p:extLst>
          </p:nvPr>
        </p:nvGraphicFramePr>
        <p:xfrm>
          <a:off x="6096000" y="2553408"/>
          <a:ext cx="5266544" cy="2560320"/>
        </p:xfrm>
        <a:graphic>
          <a:graphicData uri="http://schemas.openxmlformats.org/drawingml/2006/table">
            <a:tbl>
              <a:tblPr firstRow="1" bandRow="1">
                <a:tableStyleId>{5C22544A-7EE6-4342-B048-85BDC9FD1C3A}</a:tableStyleId>
              </a:tblPr>
              <a:tblGrid>
                <a:gridCol w="1668905">
                  <a:extLst>
                    <a:ext uri="{9D8B030D-6E8A-4147-A177-3AD203B41FA5}">
                      <a16:colId xmlns:a16="http://schemas.microsoft.com/office/drawing/2014/main" val="1153620261"/>
                    </a:ext>
                  </a:extLst>
                </a:gridCol>
                <a:gridCol w="1364105">
                  <a:extLst>
                    <a:ext uri="{9D8B030D-6E8A-4147-A177-3AD203B41FA5}">
                      <a16:colId xmlns:a16="http://schemas.microsoft.com/office/drawing/2014/main" val="267168526"/>
                    </a:ext>
                  </a:extLst>
                </a:gridCol>
                <a:gridCol w="2233534">
                  <a:extLst>
                    <a:ext uri="{9D8B030D-6E8A-4147-A177-3AD203B41FA5}">
                      <a16:colId xmlns:a16="http://schemas.microsoft.com/office/drawing/2014/main" val="2431736800"/>
                    </a:ext>
                  </a:extLst>
                </a:gridCol>
              </a:tblGrid>
              <a:tr h="451556">
                <a:tc>
                  <a:txBody>
                    <a:bodyPr/>
                    <a:lstStyle/>
                    <a:p>
                      <a:r>
                        <a:rPr lang="es-ES" b="1" dirty="0">
                          <a:solidFill>
                            <a:schemeClr val="tx1"/>
                          </a:solidFill>
                        </a:rPr>
                        <a:t>Conjunto de entrenamiento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s-ES" b="0" dirty="0">
                          <a:solidFill>
                            <a:schemeClr val="tx1"/>
                          </a:solidFill>
                        </a:rPr>
                        <a:t>5.562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b="0" dirty="0">
                          <a:solidFill>
                            <a:schemeClr val="tx1"/>
                          </a:solidFill>
                        </a:rPr>
                        <a:t>0 – 2.781 imágenes</a:t>
                      </a:r>
                    </a:p>
                    <a:p>
                      <a:r>
                        <a:rPr lang="es-ES" b="0" dirty="0">
                          <a:solidFill>
                            <a:schemeClr val="tx1"/>
                          </a:solidFill>
                        </a:rPr>
                        <a:t>1 – 2.781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131148"/>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validación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1.391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0 - 695 imágenes</a:t>
                      </a:r>
                    </a:p>
                    <a:p>
                      <a:r>
                        <a:rPr lang="es-ES" dirty="0">
                          <a:solidFill>
                            <a:schemeClr val="tx1"/>
                          </a:solidFill>
                        </a:rPr>
                        <a:t>1 - 696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4420689"/>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prueba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1.043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0 - 522 imágenes</a:t>
                      </a:r>
                    </a:p>
                    <a:p>
                      <a:r>
                        <a:rPr lang="es-ES" dirty="0">
                          <a:solidFill>
                            <a:schemeClr val="tx1"/>
                          </a:solidFill>
                        </a:rPr>
                        <a:t>1 - 521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5570020"/>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calibración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696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0 - 348 imágenes</a:t>
                      </a:r>
                    </a:p>
                    <a:p>
                      <a:r>
                        <a:rPr lang="es-ES" dirty="0">
                          <a:solidFill>
                            <a:schemeClr val="tx1"/>
                          </a:solidFill>
                        </a:rPr>
                        <a:t>1 - 348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8774946"/>
                  </a:ext>
                </a:extLst>
              </a:tr>
            </a:tbl>
          </a:graphicData>
        </a:graphic>
      </p:graphicFrame>
      <p:pic>
        <p:nvPicPr>
          <p:cNvPr id="7" name="Picture 4">
            <a:extLst>
              <a:ext uri="{FF2B5EF4-FFF2-40B4-BE49-F238E27FC236}">
                <a16:creationId xmlns:a16="http://schemas.microsoft.com/office/drawing/2014/main" id="{D318057F-ED76-4F64-96D7-B507FF502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19" y="1318968"/>
            <a:ext cx="35433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8A7ADE-4A9C-41E4-B5EA-B770C1A58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419" y="4281732"/>
            <a:ext cx="33528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5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0789707-E045-4DDD-9605-A447B961B302}"/>
              </a:ext>
            </a:extLst>
          </p:cNvPr>
          <p:cNvSpPr>
            <a:spLocks noGrp="1"/>
          </p:cNvSpPr>
          <p:nvPr>
            <p:ph type="title"/>
          </p:nvPr>
        </p:nvSpPr>
        <p:spPr>
          <a:xfrm>
            <a:off x="3990578" y="238501"/>
            <a:ext cx="4210844" cy="637641"/>
          </a:xfrm>
        </p:spPr>
        <p:txBody>
          <a:bodyPr rtlCol="0">
            <a:normAutofit fontScale="90000"/>
          </a:bodyPr>
          <a:lstStyle/>
          <a:p>
            <a:pPr rtl="0"/>
            <a:r>
              <a:rPr lang="es-ES" dirty="0"/>
              <a:t>Modelo 2 (</a:t>
            </a:r>
            <a:r>
              <a:rPr lang="es-ES" dirty="0" err="1"/>
              <a:t>sobremuestreo</a:t>
            </a:r>
            <a:r>
              <a:rPr lang="es-ES" dirty="0"/>
              <a:t>)</a:t>
            </a:r>
          </a:p>
        </p:txBody>
      </p:sp>
      <p:pic>
        <p:nvPicPr>
          <p:cNvPr id="2050" name="Picture 2">
            <a:extLst>
              <a:ext uri="{FF2B5EF4-FFF2-40B4-BE49-F238E27FC236}">
                <a16:creationId xmlns:a16="http://schemas.microsoft.com/office/drawing/2014/main" id="{7B38D245-1145-4736-8743-62E32566B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507" y="1251167"/>
            <a:ext cx="35433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29BD8BF-DED4-4558-BB54-8ECCB4A71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332" y="4140792"/>
            <a:ext cx="34194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C587FE03-666F-4D91-BBCB-07367709465A}"/>
              </a:ext>
            </a:extLst>
          </p:cNvPr>
          <p:cNvPicPr>
            <a:picLocks noChangeAspect="1"/>
          </p:cNvPicPr>
          <p:nvPr/>
        </p:nvPicPr>
        <p:blipFill>
          <a:blip r:embed="rId5"/>
          <a:stretch>
            <a:fillRect/>
          </a:stretch>
        </p:blipFill>
        <p:spPr>
          <a:xfrm>
            <a:off x="6202325" y="1866343"/>
            <a:ext cx="4495131" cy="1562657"/>
          </a:xfrm>
          <a:prstGeom prst="rect">
            <a:avLst/>
          </a:prstGeom>
        </p:spPr>
      </p:pic>
      <p:graphicFrame>
        <p:nvGraphicFramePr>
          <p:cNvPr id="10" name="Tabla 3">
            <a:extLst>
              <a:ext uri="{FF2B5EF4-FFF2-40B4-BE49-F238E27FC236}">
                <a16:creationId xmlns:a16="http://schemas.microsoft.com/office/drawing/2014/main" id="{E20EFE30-9B94-4710-BF14-2C0C1D95B658}"/>
              </a:ext>
            </a:extLst>
          </p:cNvPr>
          <p:cNvGraphicFramePr>
            <a:graphicFrameLocks noGrp="1"/>
          </p:cNvGraphicFramePr>
          <p:nvPr>
            <p:extLst>
              <p:ext uri="{D42A27DB-BD31-4B8C-83A1-F6EECF244321}">
                <p14:modId xmlns:p14="http://schemas.microsoft.com/office/powerpoint/2010/main" val="811887803"/>
              </p:ext>
            </p:extLst>
          </p:nvPr>
        </p:nvGraphicFramePr>
        <p:xfrm>
          <a:off x="6202325" y="3898960"/>
          <a:ext cx="5266544" cy="2560320"/>
        </p:xfrm>
        <a:graphic>
          <a:graphicData uri="http://schemas.openxmlformats.org/drawingml/2006/table">
            <a:tbl>
              <a:tblPr firstRow="1" bandRow="1">
                <a:tableStyleId>{5C22544A-7EE6-4342-B048-85BDC9FD1C3A}</a:tableStyleId>
              </a:tblPr>
              <a:tblGrid>
                <a:gridCol w="1668905">
                  <a:extLst>
                    <a:ext uri="{9D8B030D-6E8A-4147-A177-3AD203B41FA5}">
                      <a16:colId xmlns:a16="http://schemas.microsoft.com/office/drawing/2014/main" val="1153620261"/>
                    </a:ext>
                  </a:extLst>
                </a:gridCol>
                <a:gridCol w="1364105">
                  <a:extLst>
                    <a:ext uri="{9D8B030D-6E8A-4147-A177-3AD203B41FA5}">
                      <a16:colId xmlns:a16="http://schemas.microsoft.com/office/drawing/2014/main" val="267168526"/>
                    </a:ext>
                  </a:extLst>
                </a:gridCol>
                <a:gridCol w="2233534">
                  <a:extLst>
                    <a:ext uri="{9D8B030D-6E8A-4147-A177-3AD203B41FA5}">
                      <a16:colId xmlns:a16="http://schemas.microsoft.com/office/drawing/2014/main" val="2431736800"/>
                    </a:ext>
                  </a:extLst>
                </a:gridCol>
              </a:tblGrid>
              <a:tr h="451556">
                <a:tc>
                  <a:txBody>
                    <a:bodyPr/>
                    <a:lstStyle/>
                    <a:p>
                      <a:r>
                        <a:rPr lang="es-ES" b="1" dirty="0">
                          <a:solidFill>
                            <a:schemeClr val="tx1"/>
                          </a:solidFill>
                        </a:rPr>
                        <a:t>Conjunto de entrenamiento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s-ES" b="0" dirty="0">
                          <a:solidFill>
                            <a:schemeClr val="tx1"/>
                          </a:solidFill>
                        </a:rPr>
                        <a:t>22.733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b="0" dirty="0">
                          <a:solidFill>
                            <a:schemeClr val="tx1"/>
                          </a:solidFill>
                        </a:rPr>
                        <a:t>0 – 11.605 imágenes</a:t>
                      </a:r>
                    </a:p>
                    <a:p>
                      <a:r>
                        <a:rPr lang="es-ES" b="0" dirty="0">
                          <a:solidFill>
                            <a:schemeClr val="tx1"/>
                          </a:solidFill>
                        </a:rPr>
                        <a:t>1 – 11.128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131148"/>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validación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3.597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2.902 imágenes</a:t>
                      </a:r>
                    </a:p>
                    <a:p>
                      <a:r>
                        <a:rPr lang="es-ES" dirty="0">
                          <a:solidFill>
                            <a:schemeClr val="tx1"/>
                          </a:solidFill>
                        </a:rPr>
                        <a:t>1 - 695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4420689"/>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prueba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2.697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2.176 imágenes</a:t>
                      </a:r>
                    </a:p>
                    <a:p>
                      <a:r>
                        <a:rPr lang="es-ES" dirty="0">
                          <a:solidFill>
                            <a:schemeClr val="tx1"/>
                          </a:solidFill>
                        </a:rPr>
                        <a:t>1 - 521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5570020"/>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calibración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1.799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1.451 imágenes</a:t>
                      </a:r>
                    </a:p>
                    <a:p>
                      <a:r>
                        <a:rPr lang="es-ES" dirty="0">
                          <a:solidFill>
                            <a:schemeClr val="tx1"/>
                          </a:solidFill>
                        </a:rPr>
                        <a:t>1 - 348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8774946"/>
                  </a:ext>
                </a:extLst>
              </a:tr>
            </a:tbl>
          </a:graphicData>
        </a:graphic>
      </p:graphicFrame>
      <p:sp>
        <p:nvSpPr>
          <p:cNvPr id="3" name="CuadroTexto 2">
            <a:extLst>
              <a:ext uri="{FF2B5EF4-FFF2-40B4-BE49-F238E27FC236}">
                <a16:creationId xmlns:a16="http://schemas.microsoft.com/office/drawing/2014/main" id="{B166310B-6387-4800-8275-5C9FF9A4A2C0}"/>
              </a:ext>
            </a:extLst>
          </p:cNvPr>
          <p:cNvSpPr txBox="1"/>
          <p:nvPr/>
        </p:nvSpPr>
        <p:spPr>
          <a:xfrm>
            <a:off x="6202325" y="1396383"/>
            <a:ext cx="4495131" cy="369332"/>
          </a:xfrm>
          <a:prstGeom prst="rect">
            <a:avLst/>
          </a:prstGeom>
          <a:noFill/>
        </p:spPr>
        <p:txBody>
          <a:bodyPr wrap="square" rtlCol="0">
            <a:spAutoFit/>
          </a:bodyPr>
          <a:lstStyle/>
          <a:p>
            <a:r>
              <a:rPr lang="es-ES" i="1" dirty="0"/>
              <a:t>Data </a:t>
            </a:r>
            <a:r>
              <a:rPr lang="es-ES" i="1" dirty="0" err="1"/>
              <a:t>augmentation</a:t>
            </a:r>
            <a:endParaRPr lang="es-ES" i="1" dirty="0"/>
          </a:p>
        </p:txBody>
      </p:sp>
    </p:spTree>
    <p:extLst>
      <p:ext uri="{BB962C8B-B14F-4D97-AF65-F5344CB8AC3E}">
        <p14:creationId xmlns:p14="http://schemas.microsoft.com/office/powerpoint/2010/main" val="2809409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0789707-E045-4DDD-9605-A447B961B302}"/>
              </a:ext>
            </a:extLst>
          </p:cNvPr>
          <p:cNvSpPr>
            <a:spLocks noGrp="1"/>
          </p:cNvSpPr>
          <p:nvPr>
            <p:ph type="title"/>
          </p:nvPr>
        </p:nvSpPr>
        <p:spPr>
          <a:xfrm>
            <a:off x="3990578" y="238501"/>
            <a:ext cx="4210844" cy="637641"/>
          </a:xfrm>
        </p:spPr>
        <p:txBody>
          <a:bodyPr rtlCol="0">
            <a:normAutofit fontScale="90000"/>
          </a:bodyPr>
          <a:lstStyle/>
          <a:p>
            <a:pPr rtl="0"/>
            <a:r>
              <a:rPr lang="es-ES" dirty="0"/>
              <a:t>Modelo 2 </a:t>
            </a:r>
            <a:br>
              <a:rPr lang="es-ES" dirty="0"/>
            </a:br>
            <a:r>
              <a:rPr lang="es-ES" dirty="0"/>
              <a:t>(función de pérdida ponderada)</a:t>
            </a:r>
          </a:p>
        </p:txBody>
      </p:sp>
      <p:pic>
        <p:nvPicPr>
          <p:cNvPr id="3074" name="Picture 2">
            <a:extLst>
              <a:ext uri="{FF2B5EF4-FFF2-40B4-BE49-F238E27FC236}">
                <a16:creationId xmlns:a16="http://schemas.microsoft.com/office/drawing/2014/main" id="{302E444E-B771-4F09-BB4E-C1BA083B7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10" y="1384360"/>
            <a:ext cx="35433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5754EC4-636A-4599-AF4A-1E97C3D32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35" y="4281732"/>
            <a:ext cx="3419475" cy="2362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a 3">
            <a:extLst>
              <a:ext uri="{FF2B5EF4-FFF2-40B4-BE49-F238E27FC236}">
                <a16:creationId xmlns:a16="http://schemas.microsoft.com/office/drawing/2014/main" id="{459F3782-8BDD-4B4F-A602-4B047120B1B0}"/>
              </a:ext>
            </a:extLst>
          </p:cNvPr>
          <p:cNvGraphicFramePr>
            <a:graphicFrameLocks noGrp="1"/>
          </p:cNvGraphicFramePr>
          <p:nvPr>
            <p:extLst>
              <p:ext uri="{D42A27DB-BD31-4B8C-83A1-F6EECF244321}">
                <p14:modId xmlns:p14="http://schemas.microsoft.com/office/powerpoint/2010/main" val="610159558"/>
              </p:ext>
            </p:extLst>
          </p:nvPr>
        </p:nvGraphicFramePr>
        <p:xfrm>
          <a:off x="6202325" y="3898960"/>
          <a:ext cx="5266544" cy="2560320"/>
        </p:xfrm>
        <a:graphic>
          <a:graphicData uri="http://schemas.openxmlformats.org/drawingml/2006/table">
            <a:tbl>
              <a:tblPr firstRow="1" bandRow="1">
                <a:tableStyleId>{5C22544A-7EE6-4342-B048-85BDC9FD1C3A}</a:tableStyleId>
              </a:tblPr>
              <a:tblGrid>
                <a:gridCol w="1668905">
                  <a:extLst>
                    <a:ext uri="{9D8B030D-6E8A-4147-A177-3AD203B41FA5}">
                      <a16:colId xmlns:a16="http://schemas.microsoft.com/office/drawing/2014/main" val="1153620261"/>
                    </a:ext>
                  </a:extLst>
                </a:gridCol>
                <a:gridCol w="1364105">
                  <a:extLst>
                    <a:ext uri="{9D8B030D-6E8A-4147-A177-3AD203B41FA5}">
                      <a16:colId xmlns:a16="http://schemas.microsoft.com/office/drawing/2014/main" val="267168526"/>
                    </a:ext>
                  </a:extLst>
                </a:gridCol>
                <a:gridCol w="2233534">
                  <a:extLst>
                    <a:ext uri="{9D8B030D-6E8A-4147-A177-3AD203B41FA5}">
                      <a16:colId xmlns:a16="http://schemas.microsoft.com/office/drawing/2014/main" val="2431736800"/>
                    </a:ext>
                  </a:extLst>
                </a:gridCol>
              </a:tblGrid>
              <a:tr h="451556">
                <a:tc>
                  <a:txBody>
                    <a:bodyPr/>
                    <a:lstStyle/>
                    <a:p>
                      <a:r>
                        <a:rPr lang="es-ES" b="1" dirty="0">
                          <a:solidFill>
                            <a:schemeClr val="tx1"/>
                          </a:solidFill>
                        </a:rPr>
                        <a:t>Conjunto de entrenamiento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s-ES" b="0" dirty="0">
                          <a:solidFill>
                            <a:schemeClr val="tx1"/>
                          </a:solidFill>
                        </a:rPr>
                        <a:t>14.387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b="0" dirty="0">
                          <a:solidFill>
                            <a:schemeClr val="tx1"/>
                          </a:solidFill>
                        </a:rPr>
                        <a:t>0 – 11.605 imágenes</a:t>
                      </a:r>
                    </a:p>
                    <a:p>
                      <a:r>
                        <a:rPr lang="es-ES" b="0" dirty="0">
                          <a:solidFill>
                            <a:schemeClr val="tx1"/>
                          </a:solidFill>
                        </a:rPr>
                        <a:t>1 – 2.782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131148"/>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validación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3.597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2.902 imágenes</a:t>
                      </a:r>
                    </a:p>
                    <a:p>
                      <a:r>
                        <a:rPr lang="es-ES" dirty="0">
                          <a:solidFill>
                            <a:schemeClr val="tx1"/>
                          </a:solidFill>
                        </a:rPr>
                        <a:t>1 - 695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4420689"/>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prueba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2.697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2.176 imágenes</a:t>
                      </a:r>
                    </a:p>
                    <a:p>
                      <a:r>
                        <a:rPr lang="es-ES" dirty="0">
                          <a:solidFill>
                            <a:schemeClr val="tx1"/>
                          </a:solidFill>
                        </a:rPr>
                        <a:t>1 - 521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5570020"/>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calibración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1.799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1.451 imágenes</a:t>
                      </a:r>
                    </a:p>
                    <a:p>
                      <a:r>
                        <a:rPr lang="es-ES" dirty="0">
                          <a:solidFill>
                            <a:schemeClr val="tx1"/>
                          </a:solidFill>
                        </a:rPr>
                        <a:t>1 - 348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8774946"/>
                  </a:ext>
                </a:extLst>
              </a:tr>
            </a:tbl>
          </a:graphicData>
        </a:graphic>
      </p:graphicFrame>
      <p:pic>
        <p:nvPicPr>
          <p:cNvPr id="4" name="Imagen 3">
            <a:extLst>
              <a:ext uri="{FF2B5EF4-FFF2-40B4-BE49-F238E27FC236}">
                <a16:creationId xmlns:a16="http://schemas.microsoft.com/office/drawing/2014/main" id="{C717547C-8247-4003-B92D-FF75CEACBC51}"/>
              </a:ext>
            </a:extLst>
          </p:cNvPr>
          <p:cNvPicPr>
            <a:picLocks noChangeAspect="1"/>
          </p:cNvPicPr>
          <p:nvPr/>
        </p:nvPicPr>
        <p:blipFill rotWithShape="1">
          <a:blip r:embed="rId5"/>
          <a:srcRect l="1104" t="2536" b="932"/>
          <a:stretch/>
        </p:blipFill>
        <p:spPr>
          <a:xfrm>
            <a:off x="6196636" y="1600200"/>
            <a:ext cx="5259661" cy="195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0868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a:extLst>
              <a:ext uri="{FF2B5EF4-FFF2-40B4-BE49-F238E27FC236}">
                <a16:creationId xmlns:a16="http://schemas.microsoft.com/office/drawing/2014/main" id="{1A46D8F4-82A4-4CF0-8468-3183254AB045}"/>
              </a:ext>
            </a:extLst>
          </p:cNvPr>
          <p:cNvSpPr txBox="1"/>
          <p:nvPr/>
        </p:nvSpPr>
        <p:spPr>
          <a:xfrm>
            <a:off x="613141" y="1262745"/>
            <a:ext cx="3278013" cy="523220"/>
          </a:xfrm>
          <a:prstGeom prst="rect">
            <a:avLst/>
          </a:prstGeom>
          <a:noFill/>
        </p:spPr>
        <p:txBody>
          <a:bodyPr wrap="none" rtlCol="0">
            <a:spAutoFit/>
          </a:bodyPr>
          <a:lstStyle/>
          <a:p>
            <a:pPr algn="ctr"/>
            <a:r>
              <a:rPr lang="es-ES" sz="1400" b="1" dirty="0"/>
              <a:t>Submuestreo</a:t>
            </a:r>
          </a:p>
          <a:p>
            <a:pPr algn="ctr"/>
            <a:r>
              <a:rPr lang="es-ES" sz="1400" dirty="0"/>
              <a:t>(</a:t>
            </a:r>
            <a:r>
              <a:rPr lang="es-ES" sz="1400" dirty="0" err="1"/>
              <a:t>Random</a:t>
            </a:r>
            <a:r>
              <a:rPr lang="es-ES" sz="1400" dirty="0"/>
              <a:t> </a:t>
            </a:r>
            <a:r>
              <a:rPr lang="es-ES" sz="1400" dirty="0" err="1"/>
              <a:t>undersampling</a:t>
            </a:r>
            <a:r>
              <a:rPr lang="es-ES" sz="1400" dirty="0"/>
              <a:t> </a:t>
            </a:r>
            <a:r>
              <a:rPr lang="es-ES" sz="1400" dirty="0" err="1"/>
              <a:t>majority</a:t>
            </a:r>
            <a:r>
              <a:rPr lang="es-ES" sz="1400" dirty="0"/>
              <a:t> </a:t>
            </a:r>
            <a:r>
              <a:rPr lang="es-ES" sz="1400" dirty="0" err="1"/>
              <a:t>class</a:t>
            </a:r>
            <a:r>
              <a:rPr lang="es-ES" sz="1400" dirty="0"/>
              <a:t>)</a:t>
            </a:r>
          </a:p>
        </p:txBody>
      </p:sp>
      <p:sp>
        <p:nvSpPr>
          <p:cNvPr id="31" name="CuadroTexto 30">
            <a:extLst>
              <a:ext uri="{FF2B5EF4-FFF2-40B4-BE49-F238E27FC236}">
                <a16:creationId xmlns:a16="http://schemas.microsoft.com/office/drawing/2014/main" id="{EC7414F5-FE3A-4A76-BA27-7E1CD7EB8248}"/>
              </a:ext>
            </a:extLst>
          </p:cNvPr>
          <p:cNvSpPr txBox="1"/>
          <p:nvPr/>
        </p:nvSpPr>
        <p:spPr>
          <a:xfrm>
            <a:off x="4767816" y="1262746"/>
            <a:ext cx="2487925" cy="523220"/>
          </a:xfrm>
          <a:prstGeom prst="rect">
            <a:avLst/>
          </a:prstGeom>
          <a:noFill/>
        </p:spPr>
        <p:txBody>
          <a:bodyPr wrap="none" rtlCol="0">
            <a:spAutoFit/>
          </a:bodyPr>
          <a:lstStyle/>
          <a:p>
            <a:pPr algn="ctr"/>
            <a:r>
              <a:rPr lang="es-ES" sz="1400" b="1" dirty="0" err="1"/>
              <a:t>Sobremuestreo</a:t>
            </a:r>
            <a:endParaRPr lang="es-ES" sz="1400" b="1" dirty="0"/>
          </a:p>
          <a:p>
            <a:pPr algn="ctr"/>
            <a:r>
              <a:rPr lang="es-ES" sz="1400" dirty="0"/>
              <a:t>(</a:t>
            </a:r>
            <a:r>
              <a:rPr lang="es-ES" sz="1400" dirty="0" err="1"/>
              <a:t>Oversampling</a:t>
            </a:r>
            <a:r>
              <a:rPr lang="es-ES" sz="1400" dirty="0"/>
              <a:t> </a:t>
            </a:r>
            <a:r>
              <a:rPr lang="es-ES" sz="1400" dirty="0" err="1"/>
              <a:t>minority</a:t>
            </a:r>
            <a:r>
              <a:rPr lang="es-ES" sz="1400" dirty="0"/>
              <a:t> </a:t>
            </a:r>
            <a:r>
              <a:rPr lang="es-ES" sz="1400" dirty="0" err="1"/>
              <a:t>class</a:t>
            </a:r>
            <a:r>
              <a:rPr lang="es-ES" sz="1400" dirty="0"/>
              <a:t>)</a:t>
            </a:r>
          </a:p>
        </p:txBody>
      </p:sp>
      <p:sp>
        <p:nvSpPr>
          <p:cNvPr id="32" name="CuadroTexto 31">
            <a:extLst>
              <a:ext uri="{FF2B5EF4-FFF2-40B4-BE49-F238E27FC236}">
                <a16:creationId xmlns:a16="http://schemas.microsoft.com/office/drawing/2014/main" id="{F129782A-E2BB-4AF7-9ACC-E0D700DE68BE}"/>
              </a:ext>
            </a:extLst>
          </p:cNvPr>
          <p:cNvSpPr txBox="1"/>
          <p:nvPr/>
        </p:nvSpPr>
        <p:spPr>
          <a:xfrm>
            <a:off x="8536295" y="1262745"/>
            <a:ext cx="2634247" cy="523220"/>
          </a:xfrm>
          <a:prstGeom prst="rect">
            <a:avLst/>
          </a:prstGeom>
          <a:noFill/>
        </p:spPr>
        <p:txBody>
          <a:bodyPr wrap="none" rtlCol="0">
            <a:spAutoFit/>
          </a:bodyPr>
          <a:lstStyle/>
          <a:p>
            <a:pPr algn="ctr"/>
            <a:r>
              <a:rPr lang="es-ES" sz="1400" b="1" dirty="0"/>
              <a:t>Función de pérdida ponderada </a:t>
            </a:r>
          </a:p>
          <a:p>
            <a:pPr algn="ctr"/>
            <a:r>
              <a:rPr lang="es-ES" sz="1400" dirty="0"/>
              <a:t>(</a:t>
            </a:r>
            <a:r>
              <a:rPr lang="es-ES" sz="1400" dirty="0" err="1"/>
              <a:t>class_weights</a:t>
            </a:r>
            <a:r>
              <a:rPr lang="es-ES" sz="1400" dirty="0"/>
              <a:t> </a:t>
            </a:r>
            <a:r>
              <a:rPr lang="es-ES" sz="1400" dirty="0" err="1"/>
              <a:t>Keras</a:t>
            </a:r>
            <a:r>
              <a:rPr lang="es-ES" sz="1400" dirty="0"/>
              <a:t>)</a:t>
            </a:r>
          </a:p>
        </p:txBody>
      </p:sp>
      <p:sp>
        <p:nvSpPr>
          <p:cNvPr id="33" name="Rectángulo 32">
            <a:extLst>
              <a:ext uri="{FF2B5EF4-FFF2-40B4-BE49-F238E27FC236}">
                <a16:creationId xmlns:a16="http://schemas.microsoft.com/office/drawing/2014/main" id="{28C32987-6D1F-444C-BAF0-0E8138C19C19}"/>
              </a:ext>
            </a:extLst>
          </p:cNvPr>
          <p:cNvSpPr/>
          <p:nvPr/>
        </p:nvSpPr>
        <p:spPr>
          <a:xfrm>
            <a:off x="357481" y="1203972"/>
            <a:ext cx="3633097" cy="52889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E4B70F7-BC07-438F-AA02-9A016081CD35}"/>
              </a:ext>
            </a:extLst>
          </p:cNvPr>
          <p:cNvSpPr/>
          <p:nvPr/>
        </p:nvSpPr>
        <p:spPr>
          <a:xfrm>
            <a:off x="4146815" y="1203971"/>
            <a:ext cx="3792576" cy="5288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7D0EBE51-CAD4-4DED-AA52-2AF21FC5B770}"/>
              </a:ext>
            </a:extLst>
          </p:cNvPr>
          <p:cNvSpPr/>
          <p:nvPr/>
        </p:nvSpPr>
        <p:spPr>
          <a:xfrm>
            <a:off x="8040762" y="1207914"/>
            <a:ext cx="3655051" cy="52850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Imagen 35">
            <a:extLst>
              <a:ext uri="{FF2B5EF4-FFF2-40B4-BE49-F238E27FC236}">
                <a16:creationId xmlns:a16="http://schemas.microsoft.com/office/drawing/2014/main" id="{4A358ABE-2BB3-4CCD-9ACC-62E209186FFB}"/>
              </a:ext>
            </a:extLst>
          </p:cNvPr>
          <p:cNvPicPr>
            <a:picLocks noChangeAspect="1"/>
          </p:cNvPicPr>
          <p:nvPr/>
        </p:nvPicPr>
        <p:blipFill rotWithShape="1">
          <a:blip r:embed="rId3"/>
          <a:srcRect r="51507"/>
          <a:stretch/>
        </p:blipFill>
        <p:spPr>
          <a:xfrm>
            <a:off x="1561855" y="6043496"/>
            <a:ext cx="1213289" cy="638658"/>
          </a:xfrm>
          <a:prstGeom prst="rect">
            <a:avLst/>
          </a:prstGeom>
        </p:spPr>
      </p:pic>
      <p:pic>
        <p:nvPicPr>
          <p:cNvPr id="37" name="Imagen 36">
            <a:extLst>
              <a:ext uri="{FF2B5EF4-FFF2-40B4-BE49-F238E27FC236}">
                <a16:creationId xmlns:a16="http://schemas.microsoft.com/office/drawing/2014/main" id="{94958645-7B2D-4486-82E7-3858F56E2130}"/>
              </a:ext>
            </a:extLst>
          </p:cNvPr>
          <p:cNvPicPr>
            <a:picLocks noChangeAspect="1"/>
          </p:cNvPicPr>
          <p:nvPr/>
        </p:nvPicPr>
        <p:blipFill rotWithShape="1">
          <a:blip r:embed="rId3"/>
          <a:srcRect l="49524"/>
          <a:stretch/>
        </p:blipFill>
        <p:spPr>
          <a:xfrm>
            <a:off x="5416134" y="6079183"/>
            <a:ext cx="1253937" cy="634134"/>
          </a:xfrm>
          <a:prstGeom prst="rect">
            <a:avLst/>
          </a:prstGeom>
        </p:spPr>
      </p:pic>
      <p:pic>
        <p:nvPicPr>
          <p:cNvPr id="38" name="Imagen 37">
            <a:extLst>
              <a:ext uri="{FF2B5EF4-FFF2-40B4-BE49-F238E27FC236}">
                <a16:creationId xmlns:a16="http://schemas.microsoft.com/office/drawing/2014/main" id="{D0680764-3FC4-4AAB-8C7F-8BFA08486C92}"/>
              </a:ext>
            </a:extLst>
          </p:cNvPr>
          <p:cNvPicPr>
            <a:picLocks noChangeAspect="1"/>
          </p:cNvPicPr>
          <p:nvPr/>
        </p:nvPicPr>
        <p:blipFill>
          <a:blip r:embed="rId4"/>
          <a:stretch>
            <a:fillRect/>
          </a:stretch>
        </p:blipFill>
        <p:spPr>
          <a:xfrm>
            <a:off x="8910236" y="6151831"/>
            <a:ext cx="1916102" cy="561486"/>
          </a:xfrm>
          <a:prstGeom prst="rect">
            <a:avLst/>
          </a:prstGeom>
        </p:spPr>
      </p:pic>
      <p:sp>
        <p:nvSpPr>
          <p:cNvPr id="39" name="CuadroTexto 38">
            <a:extLst>
              <a:ext uri="{FF2B5EF4-FFF2-40B4-BE49-F238E27FC236}">
                <a16:creationId xmlns:a16="http://schemas.microsoft.com/office/drawing/2014/main" id="{86E9B2D9-78F1-4567-B8BF-5B5418B81DC4}"/>
              </a:ext>
            </a:extLst>
          </p:cNvPr>
          <p:cNvSpPr txBox="1"/>
          <p:nvPr/>
        </p:nvSpPr>
        <p:spPr>
          <a:xfrm>
            <a:off x="8879742" y="5943469"/>
            <a:ext cx="1916102" cy="200055"/>
          </a:xfrm>
          <a:prstGeom prst="rect">
            <a:avLst/>
          </a:prstGeom>
          <a:noFill/>
        </p:spPr>
        <p:txBody>
          <a:bodyPr wrap="square" rtlCol="0">
            <a:spAutoFit/>
          </a:bodyPr>
          <a:lstStyle/>
          <a:p>
            <a:pPr algn="ctr"/>
            <a:r>
              <a:rPr lang="es-ES" sz="700" dirty="0"/>
              <a:t>Peso benigno: 0.6198 | Peso maligno: 2.5862</a:t>
            </a:r>
          </a:p>
        </p:txBody>
      </p:sp>
      <p:sp>
        <p:nvSpPr>
          <p:cNvPr id="28" name="Título 1">
            <a:extLst>
              <a:ext uri="{FF2B5EF4-FFF2-40B4-BE49-F238E27FC236}">
                <a16:creationId xmlns:a16="http://schemas.microsoft.com/office/drawing/2014/main" id="{3CE0A143-3B1A-4916-8470-F3320ECE0FF8}"/>
              </a:ext>
            </a:extLst>
          </p:cNvPr>
          <p:cNvSpPr>
            <a:spLocks noGrp="1"/>
          </p:cNvSpPr>
          <p:nvPr>
            <p:ph type="title"/>
          </p:nvPr>
        </p:nvSpPr>
        <p:spPr>
          <a:xfrm>
            <a:off x="3990578" y="238501"/>
            <a:ext cx="4210844" cy="637641"/>
          </a:xfrm>
        </p:spPr>
        <p:txBody>
          <a:bodyPr rtlCol="0">
            <a:normAutofit fontScale="90000"/>
          </a:bodyPr>
          <a:lstStyle/>
          <a:p>
            <a:pPr rtl="0"/>
            <a:r>
              <a:rPr lang="es-ES" dirty="0"/>
              <a:t>Calibración del Modelo 2</a:t>
            </a:r>
          </a:p>
        </p:txBody>
      </p:sp>
      <p:pic>
        <p:nvPicPr>
          <p:cNvPr id="1028" name="Picture 4">
            <a:extLst>
              <a:ext uri="{FF2B5EF4-FFF2-40B4-BE49-F238E27FC236}">
                <a16:creationId xmlns:a16="http://schemas.microsoft.com/office/drawing/2014/main" id="{079CB5FD-B6A0-4411-A4E9-8D4EB298AF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422"/>
          <a:stretch/>
        </p:blipFill>
        <p:spPr bwMode="auto">
          <a:xfrm>
            <a:off x="717939" y="1909714"/>
            <a:ext cx="2841853" cy="19669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DCC4EF3-9873-40AD-A246-386A961304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457"/>
          <a:stretch/>
        </p:blipFill>
        <p:spPr bwMode="auto">
          <a:xfrm>
            <a:off x="8470978" y="1909714"/>
            <a:ext cx="2793921" cy="19350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673A9DB-EF94-4655-AEF1-44830D6301E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8628"/>
          <a:stretch/>
        </p:blipFill>
        <p:spPr bwMode="auto">
          <a:xfrm>
            <a:off x="4637473" y="1912438"/>
            <a:ext cx="2826577" cy="19641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B9739742-4AEE-4C49-9BE4-B3FB149B18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916"/>
          <a:stretch/>
        </p:blipFill>
        <p:spPr bwMode="auto">
          <a:xfrm>
            <a:off x="717939" y="3964831"/>
            <a:ext cx="2703867" cy="20073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96B18255-FDF4-4C31-817B-A4F7395CA4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906"/>
          <a:stretch/>
        </p:blipFill>
        <p:spPr bwMode="auto">
          <a:xfrm>
            <a:off x="4567160" y="4003094"/>
            <a:ext cx="2756264" cy="19641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92855F31-7F47-480E-B420-90F94A0121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108"/>
          <a:stretch/>
        </p:blipFill>
        <p:spPr bwMode="auto">
          <a:xfrm>
            <a:off x="8470978" y="4003094"/>
            <a:ext cx="2690119" cy="196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855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uadroTexto 29">
            <a:extLst>
              <a:ext uri="{FF2B5EF4-FFF2-40B4-BE49-F238E27FC236}">
                <a16:creationId xmlns:a16="http://schemas.microsoft.com/office/drawing/2014/main" id="{1A46D8F4-82A4-4CF0-8468-3183254AB045}"/>
              </a:ext>
            </a:extLst>
          </p:cNvPr>
          <p:cNvSpPr txBox="1"/>
          <p:nvPr/>
        </p:nvSpPr>
        <p:spPr>
          <a:xfrm>
            <a:off x="2628792" y="1262745"/>
            <a:ext cx="1208344" cy="307777"/>
          </a:xfrm>
          <a:prstGeom prst="rect">
            <a:avLst/>
          </a:prstGeom>
          <a:noFill/>
        </p:spPr>
        <p:txBody>
          <a:bodyPr wrap="none" rtlCol="0">
            <a:spAutoFit/>
          </a:bodyPr>
          <a:lstStyle/>
          <a:p>
            <a:pPr algn="ctr"/>
            <a:r>
              <a:rPr lang="es-ES" sz="1400" b="1" dirty="0"/>
              <a:t>Platt </a:t>
            </a:r>
            <a:r>
              <a:rPr lang="es-ES" sz="1400" b="1" dirty="0" err="1"/>
              <a:t>Scaling</a:t>
            </a:r>
            <a:endParaRPr lang="es-ES" sz="1400" b="1" dirty="0"/>
          </a:p>
        </p:txBody>
      </p:sp>
      <p:sp>
        <p:nvSpPr>
          <p:cNvPr id="31" name="CuadroTexto 30">
            <a:extLst>
              <a:ext uri="{FF2B5EF4-FFF2-40B4-BE49-F238E27FC236}">
                <a16:creationId xmlns:a16="http://schemas.microsoft.com/office/drawing/2014/main" id="{EC7414F5-FE3A-4A76-BA27-7E1CD7EB8248}"/>
              </a:ext>
            </a:extLst>
          </p:cNvPr>
          <p:cNvSpPr txBox="1"/>
          <p:nvPr/>
        </p:nvSpPr>
        <p:spPr>
          <a:xfrm>
            <a:off x="2423256" y="3971209"/>
            <a:ext cx="1465016" cy="307777"/>
          </a:xfrm>
          <a:prstGeom prst="rect">
            <a:avLst/>
          </a:prstGeom>
          <a:noFill/>
        </p:spPr>
        <p:txBody>
          <a:bodyPr wrap="none" rtlCol="0">
            <a:spAutoFit/>
          </a:bodyPr>
          <a:lstStyle/>
          <a:p>
            <a:pPr algn="ctr"/>
            <a:r>
              <a:rPr lang="es-ES" sz="1400" b="1" dirty="0"/>
              <a:t>Beta </a:t>
            </a:r>
            <a:r>
              <a:rPr lang="es-ES" sz="1400" b="1" dirty="0" err="1"/>
              <a:t>Calibration</a:t>
            </a:r>
            <a:endParaRPr lang="es-ES" sz="1400" b="1" dirty="0"/>
          </a:p>
        </p:txBody>
      </p:sp>
      <p:sp>
        <p:nvSpPr>
          <p:cNvPr id="32" name="CuadroTexto 31">
            <a:extLst>
              <a:ext uri="{FF2B5EF4-FFF2-40B4-BE49-F238E27FC236}">
                <a16:creationId xmlns:a16="http://schemas.microsoft.com/office/drawing/2014/main" id="{F129782A-E2BB-4AF7-9ACC-E0D700DE68BE}"/>
              </a:ext>
            </a:extLst>
          </p:cNvPr>
          <p:cNvSpPr txBox="1"/>
          <p:nvPr/>
        </p:nvSpPr>
        <p:spPr>
          <a:xfrm>
            <a:off x="8169474" y="1262745"/>
            <a:ext cx="1688988" cy="307777"/>
          </a:xfrm>
          <a:prstGeom prst="rect">
            <a:avLst/>
          </a:prstGeom>
          <a:noFill/>
        </p:spPr>
        <p:txBody>
          <a:bodyPr wrap="none" rtlCol="0">
            <a:spAutoFit/>
          </a:bodyPr>
          <a:lstStyle/>
          <a:p>
            <a:pPr algn="ctr"/>
            <a:r>
              <a:rPr lang="es-ES" sz="1400" b="1" dirty="0" err="1"/>
              <a:t>Isotonic</a:t>
            </a:r>
            <a:r>
              <a:rPr lang="es-ES" sz="1400" b="1" dirty="0"/>
              <a:t> </a:t>
            </a:r>
            <a:r>
              <a:rPr lang="es-ES" sz="1400" b="1" dirty="0" err="1"/>
              <a:t>Regression</a:t>
            </a:r>
            <a:endParaRPr lang="es-ES" sz="1400" b="1" dirty="0"/>
          </a:p>
        </p:txBody>
      </p:sp>
      <p:sp>
        <p:nvSpPr>
          <p:cNvPr id="33" name="Rectángulo 32">
            <a:extLst>
              <a:ext uri="{FF2B5EF4-FFF2-40B4-BE49-F238E27FC236}">
                <a16:creationId xmlns:a16="http://schemas.microsoft.com/office/drawing/2014/main" id="{28C32987-6D1F-444C-BAF0-0E8138C19C19}"/>
              </a:ext>
            </a:extLst>
          </p:cNvPr>
          <p:cNvSpPr/>
          <p:nvPr/>
        </p:nvSpPr>
        <p:spPr>
          <a:xfrm>
            <a:off x="357481" y="1203971"/>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E4B70F7-BC07-438F-AA02-9A016081CD35}"/>
              </a:ext>
            </a:extLst>
          </p:cNvPr>
          <p:cNvSpPr/>
          <p:nvPr/>
        </p:nvSpPr>
        <p:spPr>
          <a:xfrm>
            <a:off x="355858" y="3870178"/>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7D0EBE51-CAD4-4DED-AA52-2AF21FC5B770}"/>
              </a:ext>
            </a:extLst>
          </p:cNvPr>
          <p:cNvSpPr/>
          <p:nvPr/>
        </p:nvSpPr>
        <p:spPr>
          <a:xfrm>
            <a:off x="6096000" y="1207914"/>
            <a:ext cx="5599813" cy="2526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3CE0A143-3B1A-4916-8470-F3320ECE0FF8}"/>
              </a:ext>
            </a:extLst>
          </p:cNvPr>
          <p:cNvSpPr>
            <a:spLocks noGrp="1"/>
          </p:cNvSpPr>
          <p:nvPr>
            <p:ph type="title"/>
          </p:nvPr>
        </p:nvSpPr>
        <p:spPr>
          <a:xfrm>
            <a:off x="3990578" y="238501"/>
            <a:ext cx="4210844" cy="637641"/>
          </a:xfrm>
        </p:spPr>
        <p:txBody>
          <a:bodyPr rtlCol="0">
            <a:normAutofit fontScale="90000"/>
          </a:bodyPr>
          <a:lstStyle/>
          <a:p>
            <a:pPr rtl="0"/>
            <a:r>
              <a:rPr lang="es-ES" dirty="0"/>
              <a:t>Métodos de Calibración</a:t>
            </a:r>
          </a:p>
        </p:txBody>
      </p:sp>
      <p:sp>
        <p:nvSpPr>
          <p:cNvPr id="20" name="Rectángulo 19">
            <a:extLst>
              <a:ext uri="{FF2B5EF4-FFF2-40B4-BE49-F238E27FC236}">
                <a16:creationId xmlns:a16="http://schemas.microsoft.com/office/drawing/2014/main" id="{754712EF-2C25-44B8-8A77-B7808F7875A0}"/>
              </a:ext>
            </a:extLst>
          </p:cNvPr>
          <p:cNvSpPr/>
          <p:nvPr/>
        </p:nvSpPr>
        <p:spPr>
          <a:xfrm>
            <a:off x="6096000" y="3870178"/>
            <a:ext cx="5599813" cy="253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83F8823C-7C80-4147-976E-C7E76278A2C6}"/>
              </a:ext>
            </a:extLst>
          </p:cNvPr>
          <p:cNvSpPr txBox="1"/>
          <p:nvPr/>
        </p:nvSpPr>
        <p:spPr>
          <a:xfrm>
            <a:off x="8224714" y="3971209"/>
            <a:ext cx="1578509" cy="307777"/>
          </a:xfrm>
          <a:prstGeom prst="rect">
            <a:avLst/>
          </a:prstGeom>
          <a:noFill/>
        </p:spPr>
        <p:txBody>
          <a:bodyPr wrap="none" rtlCol="0">
            <a:spAutoFit/>
          </a:bodyPr>
          <a:lstStyle/>
          <a:p>
            <a:pPr algn="ctr"/>
            <a:r>
              <a:rPr lang="es-ES" sz="1400" b="1" dirty="0" err="1"/>
              <a:t>Spline</a:t>
            </a:r>
            <a:r>
              <a:rPr lang="es-ES" sz="1400" b="1" dirty="0"/>
              <a:t> </a:t>
            </a:r>
            <a:r>
              <a:rPr lang="es-ES" sz="1400" b="1" dirty="0" err="1"/>
              <a:t>Calibration</a:t>
            </a:r>
            <a:endParaRPr lang="es-ES" sz="1400" b="1" dirty="0"/>
          </a:p>
        </p:txBody>
      </p:sp>
      <p:sp>
        <p:nvSpPr>
          <p:cNvPr id="12" name="CuadroTexto 11">
            <a:extLst>
              <a:ext uri="{FF2B5EF4-FFF2-40B4-BE49-F238E27FC236}">
                <a16:creationId xmlns:a16="http://schemas.microsoft.com/office/drawing/2014/main" id="{7A318BB4-3C50-4E6F-9E0E-DAF5B8E3D713}"/>
              </a:ext>
            </a:extLst>
          </p:cNvPr>
          <p:cNvSpPr txBox="1"/>
          <p:nvPr/>
        </p:nvSpPr>
        <p:spPr>
          <a:xfrm>
            <a:off x="1857197" y="2344779"/>
            <a:ext cx="2598687" cy="307777"/>
          </a:xfrm>
          <a:prstGeom prst="rect">
            <a:avLst/>
          </a:prstGeom>
          <a:noFill/>
        </p:spPr>
        <p:txBody>
          <a:bodyPr wrap="square" rtlCol="0">
            <a:spAutoFit/>
          </a:bodyPr>
          <a:lstStyle/>
          <a:p>
            <a:pPr algn="ctr"/>
            <a:r>
              <a:rPr lang="es-ES" sz="1400" b="1" dirty="0"/>
              <a:t>EXPLICAR</a:t>
            </a:r>
          </a:p>
        </p:txBody>
      </p:sp>
      <p:sp>
        <p:nvSpPr>
          <p:cNvPr id="13" name="CuadroTexto 12">
            <a:extLst>
              <a:ext uri="{FF2B5EF4-FFF2-40B4-BE49-F238E27FC236}">
                <a16:creationId xmlns:a16="http://schemas.microsoft.com/office/drawing/2014/main" id="{599AEACC-9DB1-4736-BE90-3E6A3B0B6214}"/>
              </a:ext>
            </a:extLst>
          </p:cNvPr>
          <p:cNvSpPr txBox="1"/>
          <p:nvPr/>
        </p:nvSpPr>
        <p:spPr>
          <a:xfrm>
            <a:off x="1856420" y="4981599"/>
            <a:ext cx="2598687" cy="307777"/>
          </a:xfrm>
          <a:prstGeom prst="rect">
            <a:avLst/>
          </a:prstGeom>
          <a:noFill/>
        </p:spPr>
        <p:txBody>
          <a:bodyPr wrap="square" rtlCol="0">
            <a:spAutoFit/>
          </a:bodyPr>
          <a:lstStyle/>
          <a:p>
            <a:pPr algn="ctr"/>
            <a:r>
              <a:rPr lang="es-ES" sz="1400" b="1" dirty="0"/>
              <a:t>EXPLICAR</a:t>
            </a:r>
          </a:p>
        </p:txBody>
      </p:sp>
      <p:sp>
        <p:nvSpPr>
          <p:cNvPr id="14" name="CuadroTexto 13">
            <a:extLst>
              <a:ext uri="{FF2B5EF4-FFF2-40B4-BE49-F238E27FC236}">
                <a16:creationId xmlns:a16="http://schemas.microsoft.com/office/drawing/2014/main" id="{B3D1CBCA-F50B-4269-9371-C2D41CE20AD7}"/>
              </a:ext>
            </a:extLst>
          </p:cNvPr>
          <p:cNvSpPr txBox="1"/>
          <p:nvPr/>
        </p:nvSpPr>
        <p:spPr>
          <a:xfrm>
            <a:off x="7709991" y="2344778"/>
            <a:ext cx="2598687" cy="307777"/>
          </a:xfrm>
          <a:prstGeom prst="rect">
            <a:avLst/>
          </a:prstGeom>
          <a:noFill/>
        </p:spPr>
        <p:txBody>
          <a:bodyPr wrap="square" rtlCol="0">
            <a:spAutoFit/>
          </a:bodyPr>
          <a:lstStyle/>
          <a:p>
            <a:pPr algn="ctr"/>
            <a:r>
              <a:rPr lang="es-ES" sz="1400" b="1" dirty="0"/>
              <a:t>EXPLICAR</a:t>
            </a:r>
          </a:p>
        </p:txBody>
      </p:sp>
      <p:sp>
        <p:nvSpPr>
          <p:cNvPr id="15" name="CuadroTexto 14">
            <a:extLst>
              <a:ext uri="{FF2B5EF4-FFF2-40B4-BE49-F238E27FC236}">
                <a16:creationId xmlns:a16="http://schemas.microsoft.com/office/drawing/2014/main" id="{DCCB9069-50A2-4E3A-B47E-97CBCF7EE8C9}"/>
              </a:ext>
            </a:extLst>
          </p:cNvPr>
          <p:cNvSpPr txBox="1"/>
          <p:nvPr/>
        </p:nvSpPr>
        <p:spPr>
          <a:xfrm>
            <a:off x="7709990" y="4981598"/>
            <a:ext cx="2598687" cy="307777"/>
          </a:xfrm>
          <a:prstGeom prst="rect">
            <a:avLst/>
          </a:prstGeom>
          <a:noFill/>
        </p:spPr>
        <p:txBody>
          <a:bodyPr wrap="square" rtlCol="0">
            <a:spAutoFit/>
          </a:bodyPr>
          <a:lstStyle/>
          <a:p>
            <a:pPr algn="ctr"/>
            <a:r>
              <a:rPr lang="es-ES" sz="1400" b="1" dirty="0"/>
              <a:t>EXPLICAR</a:t>
            </a:r>
          </a:p>
        </p:txBody>
      </p:sp>
    </p:spTree>
    <p:extLst>
      <p:ext uri="{BB962C8B-B14F-4D97-AF65-F5344CB8AC3E}">
        <p14:creationId xmlns:p14="http://schemas.microsoft.com/office/powerpoint/2010/main" val="3462770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a:extLst>
              <a:ext uri="{FF2B5EF4-FFF2-40B4-BE49-F238E27FC236}">
                <a16:creationId xmlns:a16="http://schemas.microsoft.com/office/drawing/2014/main" id="{1A46D8F4-82A4-4CF0-8468-3183254AB045}"/>
              </a:ext>
            </a:extLst>
          </p:cNvPr>
          <p:cNvSpPr txBox="1"/>
          <p:nvPr/>
        </p:nvSpPr>
        <p:spPr>
          <a:xfrm>
            <a:off x="2628792" y="1262745"/>
            <a:ext cx="1208344" cy="307777"/>
          </a:xfrm>
          <a:prstGeom prst="rect">
            <a:avLst/>
          </a:prstGeom>
          <a:noFill/>
        </p:spPr>
        <p:txBody>
          <a:bodyPr wrap="none" rtlCol="0">
            <a:spAutoFit/>
          </a:bodyPr>
          <a:lstStyle/>
          <a:p>
            <a:pPr algn="ctr"/>
            <a:r>
              <a:rPr lang="es-ES" sz="1400" b="1" dirty="0"/>
              <a:t>Platt </a:t>
            </a:r>
            <a:r>
              <a:rPr lang="es-ES" sz="1400" b="1" dirty="0" err="1"/>
              <a:t>Scaling</a:t>
            </a:r>
            <a:endParaRPr lang="es-ES" sz="1400" b="1" dirty="0"/>
          </a:p>
        </p:txBody>
      </p:sp>
      <p:sp>
        <p:nvSpPr>
          <p:cNvPr id="31" name="CuadroTexto 30">
            <a:extLst>
              <a:ext uri="{FF2B5EF4-FFF2-40B4-BE49-F238E27FC236}">
                <a16:creationId xmlns:a16="http://schemas.microsoft.com/office/drawing/2014/main" id="{EC7414F5-FE3A-4A76-BA27-7E1CD7EB8248}"/>
              </a:ext>
            </a:extLst>
          </p:cNvPr>
          <p:cNvSpPr txBox="1"/>
          <p:nvPr/>
        </p:nvSpPr>
        <p:spPr>
          <a:xfrm>
            <a:off x="2423256" y="3971209"/>
            <a:ext cx="1465016" cy="307777"/>
          </a:xfrm>
          <a:prstGeom prst="rect">
            <a:avLst/>
          </a:prstGeom>
          <a:noFill/>
        </p:spPr>
        <p:txBody>
          <a:bodyPr wrap="none" rtlCol="0">
            <a:spAutoFit/>
          </a:bodyPr>
          <a:lstStyle/>
          <a:p>
            <a:pPr algn="ctr"/>
            <a:r>
              <a:rPr lang="es-ES" sz="1400" b="1" dirty="0"/>
              <a:t>Beta </a:t>
            </a:r>
            <a:r>
              <a:rPr lang="es-ES" sz="1400" b="1" dirty="0" err="1"/>
              <a:t>Calibration</a:t>
            </a:r>
            <a:endParaRPr lang="es-ES" sz="1400" b="1" dirty="0"/>
          </a:p>
        </p:txBody>
      </p:sp>
      <p:sp>
        <p:nvSpPr>
          <p:cNvPr id="32" name="CuadroTexto 31">
            <a:extLst>
              <a:ext uri="{FF2B5EF4-FFF2-40B4-BE49-F238E27FC236}">
                <a16:creationId xmlns:a16="http://schemas.microsoft.com/office/drawing/2014/main" id="{F129782A-E2BB-4AF7-9ACC-E0D700DE68BE}"/>
              </a:ext>
            </a:extLst>
          </p:cNvPr>
          <p:cNvSpPr txBox="1"/>
          <p:nvPr/>
        </p:nvSpPr>
        <p:spPr>
          <a:xfrm>
            <a:off x="8169474" y="1262745"/>
            <a:ext cx="1688988" cy="307777"/>
          </a:xfrm>
          <a:prstGeom prst="rect">
            <a:avLst/>
          </a:prstGeom>
          <a:noFill/>
        </p:spPr>
        <p:txBody>
          <a:bodyPr wrap="none" rtlCol="0">
            <a:spAutoFit/>
          </a:bodyPr>
          <a:lstStyle/>
          <a:p>
            <a:pPr algn="ctr"/>
            <a:r>
              <a:rPr lang="es-ES" sz="1400" b="1" dirty="0" err="1"/>
              <a:t>Isotonic</a:t>
            </a:r>
            <a:r>
              <a:rPr lang="es-ES" sz="1400" b="1" dirty="0"/>
              <a:t> </a:t>
            </a:r>
            <a:r>
              <a:rPr lang="es-ES" sz="1400" b="1" dirty="0" err="1"/>
              <a:t>Regression</a:t>
            </a:r>
            <a:endParaRPr lang="es-ES" sz="1400" b="1" dirty="0"/>
          </a:p>
        </p:txBody>
      </p:sp>
      <p:sp>
        <p:nvSpPr>
          <p:cNvPr id="33" name="Rectángulo 32">
            <a:extLst>
              <a:ext uri="{FF2B5EF4-FFF2-40B4-BE49-F238E27FC236}">
                <a16:creationId xmlns:a16="http://schemas.microsoft.com/office/drawing/2014/main" id="{28C32987-6D1F-444C-BAF0-0E8138C19C19}"/>
              </a:ext>
            </a:extLst>
          </p:cNvPr>
          <p:cNvSpPr/>
          <p:nvPr/>
        </p:nvSpPr>
        <p:spPr>
          <a:xfrm>
            <a:off x="357481" y="1203971"/>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E4B70F7-BC07-438F-AA02-9A016081CD35}"/>
              </a:ext>
            </a:extLst>
          </p:cNvPr>
          <p:cNvSpPr/>
          <p:nvPr/>
        </p:nvSpPr>
        <p:spPr>
          <a:xfrm>
            <a:off x="355858" y="3870178"/>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7D0EBE51-CAD4-4DED-AA52-2AF21FC5B770}"/>
              </a:ext>
            </a:extLst>
          </p:cNvPr>
          <p:cNvSpPr/>
          <p:nvPr/>
        </p:nvSpPr>
        <p:spPr>
          <a:xfrm>
            <a:off x="6096000" y="1207914"/>
            <a:ext cx="5599813" cy="2526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3CE0A143-3B1A-4916-8470-F3320ECE0FF8}"/>
              </a:ext>
            </a:extLst>
          </p:cNvPr>
          <p:cNvSpPr>
            <a:spLocks noGrp="1"/>
          </p:cNvSpPr>
          <p:nvPr>
            <p:ph type="title"/>
          </p:nvPr>
        </p:nvSpPr>
        <p:spPr>
          <a:xfrm>
            <a:off x="3990578" y="238501"/>
            <a:ext cx="4210844" cy="637641"/>
          </a:xfrm>
        </p:spPr>
        <p:txBody>
          <a:bodyPr rtlCol="0">
            <a:normAutofit fontScale="90000"/>
          </a:bodyPr>
          <a:lstStyle/>
          <a:p>
            <a:pPr rtl="0"/>
            <a:r>
              <a:rPr lang="es-ES" dirty="0"/>
              <a:t>Calibración del modelo 2</a:t>
            </a:r>
            <a:br>
              <a:rPr lang="es-ES" dirty="0"/>
            </a:br>
            <a:r>
              <a:rPr lang="es-ES" dirty="0"/>
              <a:t>(submuestreo)</a:t>
            </a:r>
          </a:p>
        </p:txBody>
      </p:sp>
      <p:sp>
        <p:nvSpPr>
          <p:cNvPr id="20" name="Rectángulo 19">
            <a:extLst>
              <a:ext uri="{FF2B5EF4-FFF2-40B4-BE49-F238E27FC236}">
                <a16:creationId xmlns:a16="http://schemas.microsoft.com/office/drawing/2014/main" id="{754712EF-2C25-44B8-8A77-B7808F7875A0}"/>
              </a:ext>
            </a:extLst>
          </p:cNvPr>
          <p:cNvSpPr/>
          <p:nvPr/>
        </p:nvSpPr>
        <p:spPr>
          <a:xfrm>
            <a:off x="6096000" y="3870178"/>
            <a:ext cx="5599813" cy="253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83F8823C-7C80-4147-976E-C7E76278A2C6}"/>
              </a:ext>
            </a:extLst>
          </p:cNvPr>
          <p:cNvSpPr txBox="1"/>
          <p:nvPr/>
        </p:nvSpPr>
        <p:spPr>
          <a:xfrm>
            <a:off x="8224714" y="3971209"/>
            <a:ext cx="1578509" cy="307777"/>
          </a:xfrm>
          <a:prstGeom prst="rect">
            <a:avLst/>
          </a:prstGeom>
          <a:noFill/>
        </p:spPr>
        <p:txBody>
          <a:bodyPr wrap="none" rtlCol="0">
            <a:spAutoFit/>
          </a:bodyPr>
          <a:lstStyle/>
          <a:p>
            <a:pPr algn="ctr"/>
            <a:r>
              <a:rPr lang="es-ES" sz="1400" b="1" dirty="0" err="1"/>
              <a:t>Spline</a:t>
            </a:r>
            <a:r>
              <a:rPr lang="es-ES" sz="1400" b="1" dirty="0"/>
              <a:t> </a:t>
            </a:r>
            <a:r>
              <a:rPr lang="es-ES" sz="1400" b="1" dirty="0" err="1"/>
              <a:t>Calibration</a:t>
            </a:r>
            <a:endParaRPr lang="es-ES" sz="1400" b="1" dirty="0"/>
          </a:p>
        </p:txBody>
      </p:sp>
      <p:pic>
        <p:nvPicPr>
          <p:cNvPr id="1026" name="Picture 2">
            <a:extLst>
              <a:ext uri="{FF2B5EF4-FFF2-40B4-BE49-F238E27FC236}">
                <a16:creationId xmlns:a16="http://schemas.microsoft.com/office/drawing/2014/main" id="{FCE5F3BA-FD54-404B-B670-97FAF3437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71" y="1629295"/>
            <a:ext cx="2631041" cy="19971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E38F8CB2-D50A-46C2-90EF-F7C6DDEBB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0618" y="1629296"/>
            <a:ext cx="2631041" cy="19971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10781B5-B206-429A-908B-863951051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5540" y="1714360"/>
            <a:ext cx="2654891" cy="1912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B720D2A8-9390-42C3-8ED8-528C8ED1B1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424" y="1649689"/>
            <a:ext cx="2539256" cy="19274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74BEE6C-8396-46C4-9164-B73DC59C17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20" y="4382196"/>
            <a:ext cx="2689892" cy="19372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2608DF5-D2DA-4228-855F-D40C20DE8A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0841" y="4264519"/>
            <a:ext cx="2710818" cy="205769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F5C5FE6-60C3-4632-B21F-5B13AAB2EF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5540" y="4353961"/>
            <a:ext cx="2692918" cy="193945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16F4493-38D6-4285-838F-DA584A3DF1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8458" y="4228062"/>
            <a:ext cx="2712684" cy="2059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32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a:extLst>
              <a:ext uri="{FF2B5EF4-FFF2-40B4-BE49-F238E27FC236}">
                <a16:creationId xmlns:a16="http://schemas.microsoft.com/office/drawing/2014/main" id="{1A46D8F4-82A4-4CF0-8468-3183254AB045}"/>
              </a:ext>
            </a:extLst>
          </p:cNvPr>
          <p:cNvSpPr txBox="1"/>
          <p:nvPr/>
        </p:nvSpPr>
        <p:spPr>
          <a:xfrm>
            <a:off x="2628792" y="1262745"/>
            <a:ext cx="1208344" cy="307777"/>
          </a:xfrm>
          <a:prstGeom prst="rect">
            <a:avLst/>
          </a:prstGeom>
          <a:noFill/>
        </p:spPr>
        <p:txBody>
          <a:bodyPr wrap="none" rtlCol="0">
            <a:spAutoFit/>
          </a:bodyPr>
          <a:lstStyle/>
          <a:p>
            <a:pPr algn="ctr"/>
            <a:r>
              <a:rPr lang="es-ES" sz="1400" b="1" dirty="0"/>
              <a:t>Platt </a:t>
            </a:r>
            <a:r>
              <a:rPr lang="es-ES" sz="1400" b="1" dirty="0" err="1"/>
              <a:t>Scaling</a:t>
            </a:r>
            <a:endParaRPr lang="es-ES" sz="1400" b="1" dirty="0"/>
          </a:p>
        </p:txBody>
      </p:sp>
      <p:sp>
        <p:nvSpPr>
          <p:cNvPr id="31" name="CuadroTexto 30">
            <a:extLst>
              <a:ext uri="{FF2B5EF4-FFF2-40B4-BE49-F238E27FC236}">
                <a16:creationId xmlns:a16="http://schemas.microsoft.com/office/drawing/2014/main" id="{EC7414F5-FE3A-4A76-BA27-7E1CD7EB8248}"/>
              </a:ext>
            </a:extLst>
          </p:cNvPr>
          <p:cNvSpPr txBox="1"/>
          <p:nvPr/>
        </p:nvSpPr>
        <p:spPr>
          <a:xfrm>
            <a:off x="2423256" y="3971209"/>
            <a:ext cx="1465016" cy="307777"/>
          </a:xfrm>
          <a:prstGeom prst="rect">
            <a:avLst/>
          </a:prstGeom>
          <a:noFill/>
        </p:spPr>
        <p:txBody>
          <a:bodyPr wrap="none" rtlCol="0">
            <a:spAutoFit/>
          </a:bodyPr>
          <a:lstStyle/>
          <a:p>
            <a:pPr algn="ctr"/>
            <a:r>
              <a:rPr lang="es-ES" sz="1400" b="1" dirty="0"/>
              <a:t>Beta </a:t>
            </a:r>
            <a:r>
              <a:rPr lang="es-ES" sz="1400" b="1" dirty="0" err="1"/>
              <a:t>Calibration</a:t>
            </a:r>
            <a:endParaRPr lang="es-ES" sz="1400" b="1" dirty="0"/>
          </a:p>
        </p:txBody>
      </p:sp>
      <p:sp>
        <p:nvSpPr>
          <p:cNvPr id="32" name="CuadroTexto 31">
            <a:extLst>
              <a:ext uri="{FF2B5EF4-FFF2-40B4-BE49-F238E27FC236}">
                <a16:creationId xmlns:a16="http://schemas.microsoft.com/office/drawing/2014/main" id="{F129782A-E2BB-4AF7-9ACC-E0D700DE68BE}"/>
              </a:ext>
            </a:extLst>
          </p:cNvPr>
          <p:cNvSpPr txBox="1"/>
          <p:nvPr/>
        </p:nvSpPr>
        <p:spPr>
          <a:xfrm>
            <a:off x="8169474" y="1262745"/>
            <a:ext cx="1688988" cy="307777"/>
          </a:xfrm>
          <a:prstGeom prst="rect">
            <a:avLst/>
          </a:prstGeom>
          <a:noFill/>
        </p:spPr>
        <p:txBody>
          <a:bodyPr wrap="none" rtlCol="0">
            <a:spAutoFit/>
          </a:bodyPr>
          <a:lstStyle/>
          <a:p>
            <a:pPr algn="ctr"/>
            <a:r>
              <a:rPr lang="es-ES" sz="1400" b="1" dirty="0" err="1"/>
              <a:t>Isotonic</a:t>
            </a:r>
            <a:r>
              <a:rPr lang="es-ES" sz="1400" b="1" dirty="0"/>
              <a:t> </a:t>
            </a:r>
            <a:r>
              <a:rPr lang="es-ES" sz="1400" b="1" dirty="0" err="1"/>
              <a:t>Regression</a:t>
            </a:r>
            <a:endParaRPr lang="es-ES" sz="1400" b="1" dirty="0"/>
          </a:p>
        </p:txBody>
      </p:sp>
      <p:sp>
        <p:nvSpPr>
          <p:cNvPr id="33" name="Rectángulo 32">
            <a:extLst>
              <a:ext uri="{FF2B5EF4-FFF2-40B4-BE49-F238E27FC236}">
                <a16:creationId xmlns:a16="http://schemas.microsoft.com/office/drawing/2014/main" id="{28C32987-6D1F-444C-BAF0-0E8138C19C19}"/>
              </a:ext>
            </a:extLst>
          </p:cNvPr>
          <p:cNvSpPr/>
          <p:nvPr/>
        </p:nvSpPr>
        <p:spPr>
          <a:xfrm>
            <a:off x="357481" y="1203971"/>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E4B70F7-BC07-438F-AA02-9A016081CD35}"/>
              </a:ext>
            </a:extLst>
          </p:cNvPr>
          <p:cNvSpPr/>
          <p:nvPr/>
        </p:nvSpPr>
        <p:spPr>
          <a:xfrm>
            <a:off x="355858" y="3870178"/>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7D0EBE51-CAD4-4DED-AA52-2AF21FC5B770}"/>
              </a:ext>
            </a:extLst>
          </p:cNvPr>
          <p:cNvSpPr/>
          <p:nvPr/>
        </p:nvSpPr>
        <p:spPr>
          <a:xfrm>
            <a:off x="6096000" y="1207914"/>
            <a:ext cx="5599813" cy="2526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3CE0A143-3B1A-4916-8470-F3320ECE0FF8}"/>
              </a:ext>
            </a:extLst>
          </p:cNvPr>
          <p:cNvSpPr>
            <a:spLocks noGrp="1"/>
          </p:cNvSpPr>
          <p:nvPr>
            <p:ph type="title"/>
          </p:nvPr>
        </p:nvSpPr>
        <p:spPr>
          <a:xfrm>
            <a:off x="3990578" y="238501"/>
            <a:ext cx="4210844" cy="637641"/>
          </a:xfrm>
        </p:spPr>
        <p:txBody>
          <a:bodyPr rtlCol="0">
            <a:normAutofit fontScale="90000"/>
          </a:bodyPr>
          <a:lstStyle/>
          <a:p>
            <a:pPr rtl="0"/>
            <a:r>
              <a:rPr lang="es-ES" dirty="0"/>
              <a:t>Calibración del modelo 2</a:t>
            </a:r>
            <a:br>
              <a:rPr lang="es-ES" dirty="0"/>
            </a:br>
            <a:r>
              <a:rPr lang="es-ES" dirty="0"/>
              <a:t>(</a:t>
            </a:r>
            <a:r>
              <a:rPr lang="es-ES" dirty="0" err="1"/>
              <a:t>sobremuestreo</a:t>
            </a:r>
            <a:r>
              <a:rPr lang="es-ES" dirty="0"/>
              <a:t>)</a:t>
            </a:r>
          </a:p>
        </p:txBody>
      </p:sp>
      <p:sp>
        <p:nvSpPr>
          <p:cNvPr id="20" name="Rectángulo 19">
            <a:extLst>
              <a:ext uri="{FF2B5EF4-FFF2-40B4-BE49-F238E27FC236}">
                <a16:creationId xmlns:a16="http://schemas.microsoft.com/office/drawing/2014/main" id="{754712EF-2C25-44B8-8A77-B7808F7875A0}"/>
              </a:ext>
            </a:extLst>
          </p:cNvPr>
          <p:cNvSpPr/>
          <p:nvPr/>
        </p:nvSpPr>
        <p:spPr>
          <a:xfrm>
            <a:off x="6096000" y="3870178"/>
            <a:ext cx="5599813" cy="253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83F8823C-7C80-4147-976E-C7E76278A2C6}"/>
              </a:ext>
            </a:extLst>
          </p:cNvPr>
          <p:cNvSpPr txBox="1"/>
          <p:nvPr/>
        </p:nvSpPr>
        <p:spPr>
          <a:xfrm>
            <a:off x="8224714" y="3971209"/>
            <a:ext cx="1578510" cy="307777"/>
          </a:xfrm>
          <a:prstGeom prst="rect">
            <a:avLst/>
          </a:prstGeom>
          <a:noFill/>
        </p:spPr>
        <p:txBody>
          <a:bodyPr wrap="none" rtlCol="0">
            <a:spAutoFit/>
          </a:bodyPr>
          <a:lstStyle/>
          <a:p>
            <a:pPr algn="ctr"/>
            <a:r>
              <a:rPr lang="es-ES" sz="1400" b="1" dirty="0" err="1"/>
              <a:t>Spline</a:t>
            </a:r>
            <a:r>
              <a:rPr lang="es-ES" sz="1400" b="1" dirty="0"/>
              <a:t> </a:t>
            </a:r>
            <a:r>
              <a:rPr lang="es-ES" sz="1400" b="1" dirty="0" err="1"/>
              <a:t>Calibration</a:t>
            </a:r>
            <a:endParaRPr lang="es-ES" sz="1400" b="1" dirty="0"/>
          </a:p>
        </p:txBody>
      </p:sp>
      <p:pic>
        <p:nvPicPr>
          <p:cNvPr id="3074" name="Picture 2">
            <a:extLst>
              <a:ext uri="{FF2B5EF4-FFF2-40B4-BE49-F238E27FC236}">
                <a16:creationId xmlns:a16="http://schemas.microsoft.com/office/drawing/2014/main" id="{96E37441-4E1B-4C21-ABC9-181F91035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05" y="1671553"/>
            <a:ext cx="2628007" cy="19948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9982595-5E4D-4B95-B469-E2F6A6FF7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599" y="1665341"/>
            <a:ext cx="2628007" cy="19948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967262A-914D-455B-B177-B575E82D32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5540" y="1748364"/>
            <a:ext cx="2659099" cy="19151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ED24581-DBF6-423F-8868-B2C03E3734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5347" y="1655139"/>
            <a:ext cx="2628009" cy="19948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E653075E-D727-4978-A109-7828F78E3A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446" y="4414572"/>
            <a:ext cx="2682396" cy="193188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1FB38101-3ED1-47E5-B27B-E9FD0FBAE1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597" y="4298584"/>
            <a:ext cx="2628009" cy="199483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05114DD6-7C63-4513-A440-A7F8D94545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9229" y="4380017"/>
            <a:ext cx="2631181" cy="189499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37FBDDEB-2063-45D3-98E6-C46E413880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2175" y="4278986"/>
            <a:ext cx="2631181" cy="1997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010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a:extLst>
              <a:ext uri="{FF2B5EF4-FFF2-40B4-BE49-F238E27FC236}">
                <a16:creationId xmlns:a16="http://schemas.microsoft.com/office/drawing/2014/main" id="{1A46D8F4-82A4-4CF0-8468-3183254AB045}"/>
              </a:ext>
            </a:extLst>
          </p:cNvPr>
          <p:cNvSpPr txBox="1"/>
          <p:nvPr/>
        </p:nvSpPr>
        <p:spPr>
          <a:xfrm>
            <a:off x="2628792" y="1262745"/>
            <a:ext cx="1208344" cy="307777"/>
          </a:xfrm>
          <a:prstGeom prst="rect">
            <a:avLst/>
          </a:prstGeom>
          <a:noFill/>
        </p:spPr>
        <p:txBody>
          <a:bodyPr wrap="none" rtlCol="0">
            <a:spAutoFit/>
          </a:bodyPr>
          <a:lstStyle/>
          <a:p>
            <a:pPr algn="ctr"/>
            <a:r>
              <a:rPr lang="es-ES" sz="1400" b="1" dirty="0"/>
              <a:t>Platt </a:t>
            </a:r>
            <a:r>
              <a:rPr lang="es-ES" sz="1400" b="1" dirty="0" err="1"/>
              <a:t>Scaling</a:t>
            </a:r>
            <a:endParaRPr lang="es-ES" sz="1400" b="1" dirty="0"/>
          </a:p>
        </p:txBody>
      </p:sp>
      <p:sp>
        <p:nvSpPr>
          <p:cNvPr id="31" name="CuadroTexto 30">
            <a:extLst>
              <a:ext uri="{FF2B5EF4-FFF2-40B4-BE49-F238E27FC236}">
                <a16:creationId xmlns:a16="http://schemas.microsoft.com/office/drawing/2014/main" id="{EC7414F5-FE3A-4A76-BA27-7E1CD7EB8248}"/>
              </a:ext>
            </a:extLst>
          </p:cNvPr>
          <p:cNvSpPr txBox="1"/>
          <p:nvPr/>
        </p:nvSpPr>
        <p:spPr>
          <a:xfrm>
            <a:off x="2423256" y="3971209"/>
            <a:ext cx="1465016" cy="307777"/>
          </a:xfrm>
          <a:prstGeom prst="rect">
            <a:avLst/>
          </a:prstGeom>
          <a:noFill/>
        </p:spPr>
        <p:txBody>
          <a:bodyPr wrap="none" rtlCol="0">
            <a:spAutoFit/>
          </a:bodyPr>
          <a:lstStyle/>
          <a:p>
            <a:pPr algn="ctr"/>
            <a:r>
              <a:rPr lang="es-ES" sz="1400" b="1" dirty="0"/>
              <a:t>Beta </a:t>
            </a:r>
            <a:r>
              <a:rPr lang="es-ES" sz="1400" b="1" dirty="0" err="1"/>
              <a:t>Calibration</a:t>
            </a:r>
            <a:endParaRPr lang="es-ES" sz="1400" b="1" dirty="0"/>
          </a:p>
        </p:txBody>
      </p:sp>
      <p:sp>
        <p:nvSpPr>
          <p:cNvPr id="32" name="CuadroTexto 31">
            <a:extLst>
              <a:ext uri="{FF2B5EF4-FFF2-40B4-BE49-F238E27FC236}">
                <a16:creationId xmlns:a16="http://schemas.microsoft.com/office/drawing/2014/main" id="{F129782A-E2BB-4AF7-9ACC-E0D700DE68BE}"/>
              </a:ext>
            </a:extLst>
          </p:cNvPr>
          <p:cNvSpPr txBox="1"/>
          <p:nvPr/>
        </p:nvSpPr>
        <p:spPr>
          <a:xfrm>
            <a:off x="8169474" y="1262745"/>
            <a:ext cx="1688988" cy="307777"/>
          </a:xfrm>
          <a:prstGeom prst="rect">
            <a:avLst/>
          </a:prstGeom>
          <a:noFill/>
        </p:spPr>
        <p:txBody>
          <a:bodyPr wrap="none" rtlCol="0">
            <a:spAutoFit/>
          </a:bodyPr>
          <a:lstStyle/>
          <a:p>
            <a:pPr algn="ctr"/>
            <a:r>
              <a:rPr lang="es-ES" sz="1400" b="1" dirty="0" err="1"/>
              <a:t>Isotonic</a:t>
            </a:r>
            <a:r>
              <a:rPr lang="es-ES" sz="1400" b="1" dirty="0"/>
              <a:t> </a:t>
            </a:r>
            <a:r>
              <a:rPr lang="es-ES" sz="1400" b="1" dirty="0" err="1"/>
              <a:t>Regression</a:t>
            </a:r>
            <a:endParaRPr lang="es-ES" sz="1400" b="1" dirty="0"/>
          </a:p>
        </p:txBody>
      </p:sp>
      <p:sp>
        <p:nvSpPr>
          <p:cNvPr id="33" name="Rectángulo 32">
            <a:extLst>
              <a:ext uri="{FF2B5EF4-FFF2-40B4-BE49-F238E27FC236}">
                <a16:creationId xmlns:a16="http://schemas.microsoft.com/office/drawing/2014/main" id="{28C32987-6D1F-444C-BAF0-0E8138C19C19}"/>
              </a:ext>
            </a:extLst>
          </p:cNvPr>
          <p:cNvSpPr/>
          <p:nvPr/>
        </p:nvSpPr>
        <p:spPr>
          <a:xfrm>
            <a:off x="357481" y="1203971"/>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E4B70F7-BC07-438F-AA02-9A016081CD35}"/>
              </a:ext>
            </a:extLst>
          </p:cNvPr>
          <p:cNvSpPr/>
          <p:nvPr/>
        </p:nvSpPr>
        <p:spPr>
          <a:xfrm>
            <a:off x="355858" y="3870178"/>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7D0EBE51-CAD4-4DED-AA52-2AF21FC5B770}"/>
              </a:ext>
            </a:extLst>
          </p:cNvPr>
          <p:cNvSpPr/>
          <p:nvPr/>
        </p:nvSpPr>
        <p:spPr>
          <a:xfrm>
            <a:off x="6096000" y="1207914"/>
            <a:ext cx="5599813" cy="2526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3CE0A143-3B1A-4916-8470-F3320ECE0FF8}"/>
              </a:ext>
            </a:extLst>
          </p:cNvPr>
          <p:cNvSpPr>
            <a:spLocks noGrp="1"/>
          </p:cNvSpPr>
          <p:nvPr>
            <p:ph type="title"/>
          </p:nvPr>
        </p:nvSpPr>
        <p:spPr>
          <a:xfrm>
            <a:off x="3756548" y="255768"/>
            <a:ext cx="4801587" cy="637641"/>
          </a:xfrm>
        </p:spPr>
        <p:txBody>
          <a:bodyPr rtlCol="0">
            <a:normAutofit fontScale="90000"/>
          </a:bodyPr>
          <a:lstStyle/>
          <a:p>
            <a:pPr rtl="0"/>
            <a:r>
              <a:rPr lang="es-ES" dirty="0"/>
              <a:t>Calibración del modelo 2</a:t>
            </a:r>
            <a:br>
              <a:rPr lang="es-ES" dirty="0"/>
            </a:br>
            <a:r>
              <a:rPr lang="es-ES" dirty="0"/>
              <a:t>(función de pérdida ponderada)</a:t>
            </a:r>
          </a:p>
        </p:txBody>
      </p:sp>
      <p:sp>
        <p:nvSpPr>
          <p:cNvPr id="20" name="Rectángulo 19">
            <a:extLst>
              <a:ext uri="{FF2B5EF4-FFF2-40B4-BE49-F238E27FC236}">
                <a16:creationId xmlns:a16="http://schemas.microsoft.com/office/drawing/2014/main" id="{754712EF-2C25-44B8-8A77-B7808F7875A0}"/>
              </a:ext>
            </a:extLst>
          </p:cNvPr>
          <p:cNvSpPr/>
          <p:nvPr/>
        </p:nvSpPr>
        <p:spPr>
          <a:xfrm>
            <a:off x="6096000" y="3870178"/>
            <a:ext cx="5599813" cy="253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83F8823C-7C80-4147-976E-C7E76278A2C6}"/>
              </a:ext>
            </a:extLst>
          </p:cNvPr>
          <p:cNvSpPr txBox="1"/>
          <p:nvPr/>
        </p:nvSpPr>
        <p:spPr>
          <a:xfrm>
            <a:off x="8224714" y="3971209"/>
            <a:ext cx="1578509" cy="307777"/>
          </a:xfrm>
          <a:prstGeom prst="rect">
            <a:avLst/>
          </a:prstGeom>
          <a:noFill/>
        </p:spPr>
        <p:txBody>
          <a:bodyPr wrap="none" rtlCol="0">
            <a:spAutoFit/>
          </a:bodyPr>
          <a:lstStyle/>
          <a:p>
            <a:pPr algn="ctr"/>
            <a:r>
              <a:rPr lang="es-ES" sz="1400" b="1" dirty="0" err="1"/>
              <a:t>Spline</a:t>
            </a:r>
            <a:r>
              <a:rPr lang="es-ES" sz="1400" b="1" dirty="0"/>
              <a:t> </a:t>
            </a:r>
            <a:r>
              <a:rPr lang="es-ES" sz="1400" b="1" dirty="0" err="1"/>
              <a:t>Calibration</a:t>
            </a:r>
            <a:endParaRPr lang="es-ES" sz="1400" b="1" dirty="0"/>
          </a:p>
        </p:txBody>
      </p:sp>
      <p:pic>
        <p:nvPicPr>
          <p:cNvPr id="2050" name="Picture 2">
            <a:extLst>
              <a:ext uri="{FF2B5EF4-FFF2-40B4-BE49-F238E27FC236}">
                <a16:creationId xmlns:a16="http://schemas.microsoft.com/office/drawing/2014/main" id="{63EF544D-6F0F-4D3D-8D6E-AC7FB9341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20" y="1622896"/>
            <a:ext cx="2712963" cy="20593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F533A92-EA81-43DF-AA9E-E47CC50FD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3390" y="1629296"/>
            <a:ext cx="2745497" cy="2084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C76724B-B5F9-4DBE-BB5B-E9F0DFCE0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342" y="1744057"/>
            <a:ext cx="2691116" cy="19381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6883993-F133-4EB6-ABC1-74EB2F868D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849" y="1649935"/>
            <a:ext cx="2691116" cy="20427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494503A-E0AF-4AE2-A928-AF483450F2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20" y="4380017"/>
            <a:ext cx="2712963" cy="195389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8D66920-6867-43A4-96EA-B2B89EE95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1145" y="4274023"/>
            <a:ext cx="2776931" cy="21078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EC564EEB-F147-48E8-928C-5837057F24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5970" y="4380017"/>
            <a:ext cx="2666195" cy="19202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2A9F2D16-172A-466D-B3D1-9559AD7124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82496" y="4259785"/>
            <a:ext cx="2732469" cy="2074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339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1DA0330-C85F-4DB9-B048-11A427EB0745}"/>
              </a:ext>
            </a:extLst>
          </p:cNvPr>
          <p:cNvSpPr>
            <a:spLocks noGrp="1"/>
          </p:cNvSpPr>
          <p:nvPr>
            <p:ph type="title"/>
          </p:nvPr>
        </p:nvSpPr>
        <p:spPr>
          <a:xfrm>
            <a:off x="838200" y="365125"/>
            <a:ext cx="10515600" cy="579255"/>
          </a:xfrm>
        </p:spPr>
        <p:txBody>
          <a:bodyPr/>
          <a:lstStyle/>
          <a:p>
            <a:r>
              <a:rPr lang="es-ES" dirty="0"/>
              <a:t>BRIER SCORE Y LOG LOSS</a:t>
            </a:r>
          </a:p>
        </p:txBody>
      </p:sp>
      <p:sp>
        <p:nvSpPr>
          <p:cNvPr id="4" name="Marcador de fecha 3">
            <a:extLst>
              <a:ext uri="{FF2B5EF4-FFF2-40B4-BE49-F238E27FC236}">
                <a16:creationId xmlns:a16="http://schemas.microsoft.com/office/drawing/2014/main" id="{97BA55DB-D3A1-40D8-848C-9BCEB89D2E9E}"/>
              </a:ext>
            </a:extLst>
          </p:cNvPr>
          <p:cNvSpPr>
            <a:spLocks noGrp="1"/>
          </p:cNvSpPr>
          <p:nvPr>
            <p:ph type="dt" sz="half" idx="10"/>
          </p:nvPr>
        </p:nvSpPr>
        <p:spPr/>
        <p:txBody>
          <a:bodyPr/>
          <a:lstStyle/>
          <a:p>
            <a:pPr rtl="0"/>
            <a:r>
              <a:rPr lang="es-ES" noProof="0" dirty="0"/>
              <a:t>2021</a:t>
            </a:r>
          </a:p>
        </p:txBody>
      </p:sp>
      <p:sp>
        <p:nvSpPr>
          <p:cNvPr id="5" name="Marcador de pie de página 4">
            <a:extLst>
              <a:ext uri="{FF2B5EF4-FFF2-40B4-BE49-F238E27FC236}">
                <a16:creationId xmlns:a16="http://schemas.microsoft.com/office/drawing/2014/main" id="{2A81CD6F-7EE5-412E-A690-062B6ED76E0F}"/>
              </a:ext>
            </a:extLst>
          </p:cNvPr>
          <p:cNvSpPr>
            <a:spLocks noGrp="1"/>
          </p:cNvSpPr>
          <p:nvPr>
            <p:ph type="ftr" sz="quarter" idx="11"/>
          </p:nvPr>
        </p:nvSpPr>
        <p:spPr/>
        <p:txBody>
          <a:bodyPr/>
          <a:lstStyle/>
          <a:p>
            <a:pPr rtl="0"/>
            <a:r>
              <a:rPr lang="es-ES" noProof="0" dirty="0"/>
              <a:t>Presentación de TFG</a:t>
            </a:r>
          </a:p>
        </p:txBody>
      </p:sp>
      <p:sp>
        <p:nvSpPr>
          <p:cNvPr id="6" name="Marcador de número de diapositiva 5">
            <a:extLst>
              <a:ext uri="{FF2B5EF4-FFF2-40B4-BE49-F238E27FC236}">
                <a16:creationId xmlns:a16="http://schemas.microsoft.com/office/drawing/2014/main" id="{69C10F55-9A50-48A0-B46A-845E109F6D4E}"/>
              </a:ext>
            </a:extLst>
          </p:cNvPr>
          <p:cNvSpPr>
            <a:spLocks noGrp="1"/>
          </p:cNvSpPr>
          <p:nvPr>
            <p:ph type="sldNum" sz="quarter" idx="12"/>
          </p:nvPr>
        </p:nvSpPr>
        <p:spPr/>
        <p:txBody>
          <a:bodyPr/>
          <a:lstStyle/>
          <a:p>
            <a:pPr rtl="0"/>
            <a:fld id="{B5CEABB6-07DC-46E8-9B57-56EC44A396E5}" type="slidenum">
              <a:rPr lang="es-ES" noProof="0" smtClean="0"/>
              <a:t>28</a:t>
            </a:fld>
            <a:endParaRPr lang="es-ES" noProof="0"/>
          </a:p>
        </p:txBody>
      </p:sp>
      <p:graphicFrame>
        <p:nvGraphicFramePr>
          <p:cNvPr id="7" name="Tabla 50">
            <a:extLst>
              <a:ext uri="{FF2B5EF4-FFF2-40B4-BE49-F238E27FC236}">
                <a16:creationId xmlns:a16="http://schemas.microsoft.com/office/drawing/2014/main" id="{EFAAD6F0-1CB1-42B8-8B1C-D294E7990C21}"/>
              </a:ext>
            </a:extLst>
          </p:cNvPr>
          <p:cNvGraphicFramePr>
            <a:graphicFrameLocks/>
          </p:cNvGraphicFramePr>
          <p:nvPr>
            <p:extLst>
              <p:ext uri="{D42A27DB-BD31-4B8C-83A1-F6EECF244321}">
                <p14:modId xmlns:p14="http://schemas.microsoft.com/office/powerpoint/2010/main" val="1860099613"/>
              </p:ext>
            </p:extLst>
          </p:nvPr>
        </p:nvGraphicFramePr>
        <p:xfrm>
          <a:off x="531875" y="1137750"/>
          <a:ext cx="6099050" cy="3047515"/>
        </p:xfrm>
        <a:graphic>
          <a:graphicData uri="http://schemas.openxmlformats.org/drawingml/2006/table">
            <a:tbl>
              <a:tblPr firstRow="1" bandRow="1">
                <a:tableStyleId>{5C22544A-7EE6-4342-B048-85BDC9FD1C3A}</a:tableStyleId>
              </a:tblPr>
              <a:tblGrid>
                <a:gridCol w="1500266">
                  <a:extLst>
                    <a:ext uri="{9D8B030D-6E8A-4147-A177-3AD203B41FA5}">
                      <a16:colId xmlns:a16="http://schemas.microsoft.com/office/drawing/2014/main" val="544038161"/>
                    </a:ext>
                  </a:extLst>
                </a:gridCol>
                <a:gridCol w="794478">
                  <a:extLst>
                    <a:ext uri="{9D8B030D-6E8A-4147-A177-3AD203B41FA5}">
                      <a16:colId xmlns:a16="http://schemas.microsoft.com/office/drawing/2014/main" val="2284043154"/>
                    </a:ext>
                  </a:extLst>
                </a:gridCol>
                <a:gridCol w="943986">
                  <a:extLst>
                    <a:ext uri="{9D8B030D-6E8A-4147-A177-3AD203B41FA5}">
                      <a16:colId xmlns:a16="http://schemas.microsoft.com/office/drawing/2014/main" val="2987712514"/>
                    </a:ext>
                  </a:extLst>
                </a:gridCol>
                <a:gridCol w="953440">
                  <a:extLst>
                    <a:ext uri="{9D8B030D-6E8A-4147-A177-3AD203B41FA5}">
                      <a16:colId xmlns:a16="http://schemas.microsoft.com/office/drawing/2014/main" val="1068233346"/>
                    </a:ext>
                  </a:extLst>
                </a:gridCol>
                <a:gridCol w="953440">
                  <a:extLst>
                    <a:ext uri="{9D8B030D-6E8A-4147-A177-3AD203B41FA5}">
                      <a16:colId xmlns:a16="http://schemas.microsoft.com/office/drawing/2014/main" val="3019130451"/>
                    </a:ext>
                  </a:extLst>
                </a:gridCol>
                <a:gridCol w="953440">
                  <a:extLst>
                    <a:ext uri="{9D8B030D-6E8A-4147-A177-3AD203B41FA5}">
                      <a16:colId xmlns:a16="http://schemas.microsoft.com/office/drawing/2014/main" val="2549532794"/>
                    </a:ext>
                  </a:extLst>
                </a:gridCol>
              </a:tblGrid>
              <a:tr h="410219">
                <a:tc>
                  <a:txBody>
                    <a:bodyPr/>
                    <a:lstStyle/>
                    <a:p>
                      <a:pPr algn="r" rtl="0"/>
                      <a:r>
                        <a:rPr lang="es-ES" sz="1400" b="0" cap="all" spc="150" noProof="0" dirty="0">
                          <a:solidFill>
                            <a:schemeClr val="tx1">
                              <a:lumMod val="75000"/>
                              <a:lumOff val="25000"/>
                            </a:schemeClr>
                          </a:solidFill>
                          <a:latin typeface="+mj-lt"/>
                        </a:rPr>
                        <a:t>Métrica</a:t>
                      </a:r>
                    </a:p>
                    <a:p>
                      <a:pPr algn="r" rtl="0"/>
                      <a:r>
                        <a:rPr lang="es-ES" sz="1400" b="1" cap="all" spc="150" noProof="0" dirty="0" err="1">
                          <a:solidFill>
                            <a:schemeClr val="tx1">
                              <a:lumMod val="75000"/>
                              <a:lumOff val="25000"/>
                            </a:schemeClr>
                          </a:solidFill>
                          <a:latin typeface="+mj-lt"/>
                        </a:rPr>
                        <a:t>Brier</a:t>
                      </a:r>
                      <a:r>
                        <a:rPr lang="es-ES" sz="1400" b="1" cap="all" spc="150" noProof="0" dirty="0">
                          <a:solidFill>
                            <a:schemeClr val="tx1">
                              <a:lumMod val="75000"/>
                              <a:lumOff val="25000"/>
                            </a:schemeClr>
                          </a:solidFill>
                          <a:latin typeface="+mj-lt"/>
                        </a:rPr>
                        <a:t>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723065677"/>
                  </a:ext>
                </a:extLst>
              </a:tr>
              <a:tr h="505871">
                <a:tc>
                  <a:txBody>
                    <a:bodyPr/>
                    <a:lstStyle/>
                    <a:p>
                      <a:pPr algn="ctr" rtl="0"/>
                      <a:endParaRPr lang="es-ES" sz="1200" noProof="0" dirty="0">
                        <a:solidFill>
                          <a:schemeClr val="tx1">
                            <a:lumMod val="75000"/>
                            <a:lumOff val="25000"/>
                          </a:schemeClr>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a:solidFill>
                            <a:schemeClr val="tx1">
                              <a:lumMod val="75000"/>
                              <a:lumOff val="25000"/>
                            </a:schemeClr>
                          </a:solidFill>
                          <a:latin typeface="+mn-lt"/>
                          <a:ea typeface="+mn-ea"/>
                          <a:cs typeface="+mn-cs"/>
                        </a:rPr>
                        <a:t>Sin calibrar</a:t>
                      </a: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a:solidFill>
                            <a:schemeClr val="tx1">
                              <a:lumMod val="75000"/>
                              <a:lumOff val="25000"/>
                            </a:schemeClr>
                          </a:solidFill>
                          <a:latin typeface="+mn-lt"/>
                          <a:ea typeface="+mn-ea"/>
                          <a:cs typeface="+mn-cs"/>
                        </a:rPr>
                        <a:t>Platt </a:t>
                      </a:r>
                      <a:r>
                        <a:rPr lang="es-ES" sz="1200" kern="1200" noProof="0" dirty="0" err="1">
                          <a:solidFill>
                            <a:schemeClr val="tx1">
                              <a:lumMod val="75000"/>
                              <a:lumOff val="25000"/>
                            </a:schemeClr>
                          </a:solidFill>
                          <a:latin typeface="+mn-lt"/>
                          <a:ea typeface="+mn-ea"/>
                          <a:cs typeface="+mn-cs"/>
                        </a:rPr>
                        <a:t>Calibration</a:t>
                      </a:r>
                      <a:endParaRPr lang="es-ES" sz="1200" kern="1200" noProof="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err="1">
                          <a:solidFill>
                            <a:schemeClr val="tx1">
                              <a:lumMod val="75000"/>
                              <a:lumOff val="25000"/>
                            </a:schemeClr>
                          </a:solidFill>
                          <a:latin typeface="+mn-lt"/>
                          <a:ea typeface="+mn-ea"/>
                          <a:cs typeface="+mn-cs"/>
                        </a:rPr>
                        <a:t>Isotonic</a:t>
                      </a:r>
                      <a:r>
                        <a:rPr lang="es-ES" sz="1200" kern="1200" noProof="0" dirty="0">
                          <a:solidFill>
                            <a:schemeClr val="tx1">
                              <a:lumMod val="75000"/>
                              <a:lumOff val="25000"/>
                            </a:schemeClr>
                          </a:solidFill>
                          <a:latin typeface="+mn-lt"/>
                          <a:ea typeface="+mn-ea"/>
                          <a:cs typeface="+mn-cs"/>
                        </a:rPr>
                        <a:t> </a:t>
                      </a:r>
                      <a:r>
                        <a:rPr lang="es-ES" sz="1200" kern="1200" noProof="0" dirty="0" err="1">
                          <a:solidFill>
                            <a:schemeClr val="tx1">
                              <a:lumMod val="75000"/>
                              <a:lumOff val="25000"/>
                            </a:schemeClr>
                          </a:solidFill>
                          <a:latin typeface="+mn-lt"/>
                          <a:ea typeface="+mn-ea"/>
                          <a:cs typeface="+mn-cs"/>
                        </a:rPr>
                        <a:t>Calibration</a:t>
                      </a:r>
                      <a:endParaRPr lang="es-ES" sz="1200" kern="1200" noProof="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a:solidFill>
                            <a:schemeClr val="tx1">
                              <a:lumMod val="75000"/>
                              <a:lumOff val="25000"/>
                            </a:schemeClr>
                          </a:solidFill>
                          <a:latin typeface="+mn-lt"/>
                          <a:ea typeface="+mn-ea"/>
                          <a:cs typeface="+mn-cs"/>
                        </a:rPr>
                        <a:t>Beta </a:t>
                      </a:r>
                      <a:r>
                        <a:rPr lang="es-ES" sz="1200" kern="1200" noProof="0" dirty="0" err="1">
                          <a:solidFill>
                            <a:schemeClr val="tx1">
                              <a:lumMod val="75000"/>
                              <a:lumOff val="25000"/>
                            </a:schemeClr>
                          </a:solidFill>
                          <a:latin typeface="+mn-lt"/>
                          <a:ea typeface="+mn-ea"/>
                          <a:cs typeface="+mn-cs"/>
                        </a:rPr>
                        <a:t>Calibration</a:t>
                      </a:r>
                      <a:endParaRPr lang="es-ES" sz="1200" kern="1200" noProof="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err="1">
                          <a:solidFill>
                            <a:schemeClr val="tx1">
                              <a:lumMod val="75000"/>
                              <a:lumOff val="25000"/>
                            </a:schemeClr>
                          </a:solidFill>
                          <a:latin typeface="+mn-lt"/>
                          <a:ea typeface="+mn-ea"/>
                          <a:cs typeface="+mn-cs"/>
                        </a:rPr>
                        <a:t>Spline</a:t>
                      </a:r>
                      <a:r>
                        <a:rPr lang="es-ES" sz="1200" kern="1200" noProof="0" dirty="0">
                          <a:solidFill>
                            <a:schemeClr val="tx1">
                              <a:lumMod val="75000"/>
                              <a:lumOff val="25000"/>
                            </a:schemeClr>
                          </a:solidFill>
                          <a:latin typeface="+mn-lt"/>
                          <a:ea typeface="+mn-ea"/>
                          <a:cs typeface="+mn-cs"/>
                        </a:rPr>
                        <a:t> </a:t>
                      </a:r>
                      <a:r>
                        <a:rPr lang="es-ES" sz="1200" kern="1200" noProof="0" dirty="0" err="1">
                          <a:solidFill>
                            <a:schemeClr val="tx1">
                              <a:lumMod val="75000"/>
                              <a:lumOff val="25000"/>
                            </a:schemeClr>
                          </a:solidFill>
                          <a:latin typeface="+mn-lt"/>
                          <a:ea typeface="+mn-ea"/>
                          <a:cs typeface="+mn-cs"/>
                        </a:rPr>
                        <a:t>Calibration</a:t>
                      </a:r>
                      <a:endParaRPr lang="es-ES" sz="1200" kern="1200" noProof="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505871">
                <a:tc>
                  <a:txBody>
                    <a:bodyPr/>
                    <a:lstStyle/>
                    <a:p>
                      <a:pPr algn="ctr" rtl="0"/>
                      <a:r>
                        <a:rPr lang="es-ES" sz="1200" noProof="0" dirty="0">
                          <a:solidFill>
                            <a:schemeClr val="tx1">
                              <a:lumMod val="75000"/>
                              <a:lumOff val="25000"/>
                            </a:schemeClr>
                          </a:solidFill>
                        </a:rPr>
                        <a:t>Submuestreo</a:t>
                      </a: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0,19643</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0,18295</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0,18202</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0,18144</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0,18066</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505871">
                <a:tc>
                  <a:txBody>
                    <a:bodyPr/>
                    <a:lstStyle/>
                    <a:p>
                      <a:pPr algn="ctr" rtl="0"/>
                      <a:r>
                        <a:rPr lang="es-ES" sz="1200" noProof="0" dirty="0" err="1">
                          <a:solidFill>
                            <a:schemeClr val="tx1">
                              <a:lumMod val="75000"/>
                              <a:lumOff val="25000"/>
                            </a:schemeClr>
                          </a:solidFill>
                        </a:rPr>
                        <a:t>Sobremuestreo</a:t>
                      </a:r>
                      <a:endParaRPr lang="es-ES" sz="1200" noProof="0" dirty="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0,16538</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0,14375</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0,14185</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0,14161</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0,14206</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5058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Función de pérdida ponderada</a:t>
                      </a: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0,19367</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0,12471</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0,12396</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0,14619</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0,12430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505871">
                <a:tc>
                  <a:txBody>
                    <a:bodyPr/>
                    <a:lstStyle/>
                    <a:p>
                      <a:pPr algn="ctr" rtl="0"/>
                      <a:endParaRPr lang="es-ES" sz="1200" noProof="0" dirty="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bl>
          </a:graphicData>
        </a:graphic>
      </p:graphicFrame>
      <p:graphicFrame>
        <p:nvGraphicFramePr>
          <p:cNvPr id="13" name="Tabla 50">
            <a:extLst>
              <a:ext uri="{FF2B5EF4-FFF2-40B4-BE49-F238E27FC236}">
                <a16:creationId xmlns:a16="http://schemas.microsoft.com/office/drawing/2014/main" id="{EC96AE72-352D-44EE-966F-993C86350DAF}"/>
              </a:ext>
            </a:extLst>
          </p:cNvPr>
          <p:cNvGraphicFramePr>
            <a:graphicFrameLocks/>
          </p:cNvGraphicFramePr>
          <p:nvPr>
            <p:extLst>
              <p:ext uri="{D42A27DB-BD31-4B8C-83A1-F6EECF244321}">
                <p14:modId xmlns:p14="http://schemas.microsoft.com/office/powerpoint/2010/main" val="2811011762"/>
              </p:ext>
            </p:extLst>
          </p:nvPr>
        </p:nvGraphicFramePr>
        <p:xfrm>
          <a:off x="5103875" y="3775515"/>
          <a:ext cx="6099050" cy="3089980"/>
        </p:xfrm>
        <a:graphic>
          <a:graphicData uri="http://schemas.openxmlformats.org/drawingml/2006/table">
            <a:tbl>
              <a:tblPr firstRow="1" bandRow="1">
                <a:tableStyleId>{5C22544A-7EE6-4342-B048-85BDC9FD1C3A}</a:tableStyleId>
              </a:tblPr>
              <a:tblGrid>
                <a:gridCol w="1500266">
                  <a:extLst>
                    <a:ext uri="{9D8B030D-6E8A-4147-A177-3AD203B41FA5}">
                      <a16:colId xmlns:a16="http://schemas.microsoft.com/office/drawing/2014/main" val="544038161"/>
                    </a:ext>
                  </a:extLst>
                </a:gridCol>
                <a:gridCol w="794478">
                  <a:extLst>
                    <a:ext uri="{9D8B030D-6E8A-4147-A177-3AD203B41FA5}">
                      <a16:colId xmlns:a16="http://schemas.microsoft.com/office/drawing/2014/main" val="2284043154"/>
                    </a:ext>
                  </a:extLst>
                </a:gridCol>
                <a:gridCol w="943986">
                  <a:extLst>
                    <a:ext uri="{9D8B030D-6E8A-4147-A177-3AD203B41FA5}">
                      <a16:colId xmlns:a16="http://schemas.microsoft.com/office/drawing/2014/main" val="2987712514"/>
                    </a:ext>
                  </a:extLst>
                </a:gridCol>
                <a:gridCol w="953440">
                  <a:extLst>
                    <a:ext uri="{9D8B030D-6E8A-4147-A177-3AD203B41FA5}">
                      <a16:colId xmlns:a16="http://schemas.microsoft.com/office/drawing/2014/main" val="1068233346"/>
                    </a:ext>
                  </a:extLst>
                </a:gridCol>
                <a:gridCol w="953440">
                  <a:extLst>
                    <a:ext uri="{9D8B030D-6E8A-4147-A177-3AD203B41FA5}">
                      <a16:colId xmlns:a16="http://schemas.microsoft.com/office/drawing/2014/main" val="3019130451"/>
                    </a:ext>
                  </a:extLst>
                </a:gridCol>
                <a:gridCol w="953440">
                  <a:extLst>
                    <a:ext uri="{9D8B030D-6E8A-4147-A177-3AD203B41FA5}">
                      <a16:colId xmlns:a16="http://schemas.microsoft.com/office/drawing/2014/main" val="2549532794"/>
                    </a:ext>
                  </a:extLst>
                </a:gridCol>
              </a:tblGrid>
              <a:tr h="417105">
                <a:tc>
                  <a:txBody>
                    <a:bodyPr/>
                    <a:lstStyle/>
                    <a:p>
                      <a:pPr algn="r" rtl="0"/>
                      <a:r>
                        <a:rPr lang="es-ES" sz="1400" b="0" cap="all" spc="150" noProof="0" dirty="0">
                          <a:solidFill>
                            <a:schemeClr val="tx1">
                              <a:lumMod val="75000"/>
                              <a:lumOff val="25000"/>
                            </a:schemeClr>
                          </a:solidFill>
                          <a:latin typeface="+mj-lt"/>
                        </a:rPr>
                        <a:t>Métrica</a:t>
                      </a:r>
                    </a:p>
                    <a:p>
                      <a:pPr algn="r" rtl="0"/>
                      <a:r>
                        <a:rPr lang="es-ES" sz="1400" b="1" cap="all" spc="150" noProof="0" dirty="0">
                          <a:solidFill>
                            <a:schemeClr val="tx1">
                              <a:lumMod val="75000"/>
                              <a:lumOff val="25000"/>
                            </a:schemeClr>
                          </a:solidFill>
                          <a:latin typeface="+mj-lt"/>
                        </a:rPr>
                        <a:t>LOG LOSS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rtl="0"/>
                      <a:endParaRPr lang="es-ES" sz="1400" b="0" cap="all" spc="150" baseline="0" noProof="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723065677"/>
                  </a:ext>
                </a:extLst>
              </a:tr>
              <a:tr h="514364">
                <a:tc>
                  <a:txBody>
                    <a:bodyPr/>
                    <a:lstStyle/>
                    <a:p>
                      <a:pPr algn="ctr" rtl="0"/>
                      <a:endParaRPr lang="es-ES" sz="1200" noProof="0" dirty="0">
                        <a:solidFill>
                          <a:schemeClr val="tx1">
                            <a:lumMod val="75000"/>
                            <a:lumOff val="25000"/>
                          </a:schemeClr>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a:solidFill>
                            <a:schemeClr val="tx1">
                              <a:lumMod val="75000"/>
                              <a:lumOff val="25000"/>
                            </a:schemeClr>
                          </a:solidFill>
                          <a:latin typeface="+mn-lt"/>
                          <a:ea typeface="+mn-ea"/>
                          <a:cs typeface="+mn-cs"/>
                        </a:rPr>
                        <a:t>Sin calibrar</a:t>
                      </a: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a:solidFill>
                            <a:schemeClr val="tx1">
                              <a:lumMod val="75000"/>
                              <a:lumOff val="25000"/>
                            </a:schemeClr>
                          </a:solidFill>
                          <a:latin typeface="+mn-lt"/>
                          <a:ea typeface="+mn-ea"/>
                          <a:cs typeface="+mn-cs"/>
                        </a:rPr>
                        <a:t>Platt </a:t>
                      </a:r>
                      <a:r>
                        <a:rPr lang="es-ES" sz="1200" kern="1200" noProof="0" dirty="0" err="1">
                          <a:solidFill>
                            <a:schemeClr val="tx1">
                              <a:lumMod val="75000"/>
                              <a:lumOff val="25000"/>
                            </a:schemeClr>
                          </a:solidFill>
                          <a:latin typeface="+mn-lt"/>
                          <a:ea typeface="+mn-ea"/>
                          <a:cs typeface="+mn-cs"/>
                        </a:rPr>
                        <a:t>Calibration</a:t>
                      </a:r>
                      <a:endParaRPr lang="es-ES" sz="1200" kern="1200" noProof="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err="1">
                          <a:solidFill>
                            <a:schemeClr val="tx1">
                              <a:lumMod val="75000"/>
                              <a:lumOff val="25000"/>
                            </a:schemeClr>
                          </a:solidFill>
                          <a:latin typeface="+mn-lt"/>
                          <a:ea typeface="+mn-ea"/>
                          <a:cs typeface="+mn-cs"/>
                        </a:rPr>
                        <a:t>Isotonic</a:t>
                      </a:r>
                      <a:r>
                        <a:rPr lang="es-ES" sz="1200" kern="1200" noProof="0" dirty="0">
                          <a:solidFill>
                            <a:schemeClr val="tx1">
                              <a:lumMod val="75000"/>
                              <a:lumOff val="25000"/>
                            </a:schemeClr>
                          </a:solidFill>
                          <a:latin typeface="+mn-lt"/>
                          <a:ea typeface="+mn-ea"/>
                          <a:cs typeface="+mn-cs"/>
                        </a:rPr>
                        <a:t> </a:t>
                      </a:r>
                      <a:r>
                        <a:rPr lang="es-ES" sz="1200" kern="1200" noProof="0" dirty="0" err="1">
                          <a:solidFill>
                            <a:schemeClr val="tx1">
                              <a:lumMod val="75000"/>
                              <a:lumOff val="25000"/>
                            </a:schemeClr>
                          </a:solidFill>
                          <a:latin typeface="+mn-lt"/>
                          <a:ea typeface="+mn-ea"/>
                          <a:cs typeface="+mn-cs"/>
                        </a:rPr>
                        <a:t>Calibration</a:t>
                      </a:r>
                      <a:endParaRPr lang="es-ES" sz="1200" kern="1200" noProof="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a:solidFill>
                            <a:schemeClr val="tx1">
                              <a:lumMod val="75000"/>
                              <a:lumOff val="25000"/>
                            </a:schemeClr>
                          </a:solidFill>
                          <a:latin typeface="+mn-lt"/>
                          <a:ea typeface="+mn-ea"/>
                          <a:cs typeface="+mn-cs"/>
                        </a:rPr>
                        <a:t>Beta </a:t>
                      </a:r>
                      <a:r>
                        <a:rPr lang="es-ES" sz="1200" kern="1200" noProof="0" dirty="0" err="1">
                          <a:solidFill>
                            <a:schemeClr val="tx1">
                              <a:lumMod val="75000"/>
                              <a:lumOff val="25000"/>
                            </a:schemeClr>
                          </a:solidFill>
                          <a:latin typeface="+mn-lt"/>
                          <a:ea typeface="+mn-ea"/>
                          <a:cs typeface="+mn-cs"/>
                        </a:rPr>
                        <a:t>Calibration</a:t>
                      </a:r>
                      <a:endParaRPr lang="es-ES" sz="1200" kern="1200" noProof="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kern="1200" noProof="0" dirty="0" err="1">
                          <a:solidFill>
                            <a:schemeClr val="tx1">
                              <a:lumMod val="75000"/>
                              <a:lumOff val="25000"/>
                            </a:schemeClr>
                          </a:solidFill>
                          <a:latin typeface="+mn-lt"/>
                          <a:ea typeface="+mn-ea"/>
                          <a:cs typeface="+mn-cs"/>
                        </a:rPr>
                        <a:t>Spline</a:t>
                      </a:r>
                      <a:r>
                        <a:rPr lang="es-ES" sz="1200" kern="1200" noProof="0" dirty="0">
                          <a:solidFill>
                            <a:schemeClr val="tx1">
                              <a:lumMod val="75000"/>
                              <a:lumOff val="25000"/>
                            </a:schemeClr>
                          </a:solidFill>
                          <a:latin typeface="+mn-lt"/>
                          <a:ea typeface="+mn-ea"/>
                          <a:cs typeface="+mn-cs"/>
                        </a:rPr>
                        <a:t> </a:t>
                      </a:r>
                      <a:r>
                        <a:rPr lang="es-ES" sz="1200" kern="1200" noProof="0" dirty="0" err="1">
                          <a:solidFill>
                            <a:schemeClr val="tx1">
                              <a:lumMod val="75000"/>
                              <a:lumOff val="25000"/>
                            </a:schemeClr>
                          </a:solidFill>
                          <a:latin typeface="+mn-lt"/>
                          <a:ea typeface="+mn-ea"/>
                          <a:cs typeface="+mn-cs"/>
                        </a:rPr>
                        <a:t>Calibration</a:t>
                      </a:r>
                      <a:endParaRPr lang="es-ES" sz="1200" kern="1200" noProof="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514364">
                <a:tc>
                  <a:txBody>
                    <a:bodyPr/>
                    <a:lstStyle/>
                    <a:p>
                      <a:pPr algn="ctr" rtl="0"/>
                      <a:r>
                        <a:rPr lang="es-ES" sz="1200" noProof="0" dirty="0">
                          <a:solidFill>
                            <a:schemeClr val="tx1">
                              <a:lumMod val="75000"/>
                              <a:lumOff val="25000"/>
                            </a:schemeClr>
                          </a:solidFill>
                        </a:rPr>
                        <a:t>Submuestreo</a:t>
                      </a: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0,58191</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0,54080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0,53691</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0,53535</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0,53451</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514364">
                <a:tc>
                  <a:txBody>
                    <a:bodyPr/>
                    <a:lstStyle/>
                    <a:p>
                      <a:pPr algn="ctr" rtl="0"/>
                      <a:r>
                        <a:rPr lang="es-ES" sz="1200" noProof="0" dirty="0" err="1">
                          <a:solidFill>
                            <a:schemeClr val="tx1">
                              <a:lumMod val="75000"/>
                              <a:lumOff val="25000"/>
                            </a:schemeClr>
                          </a:solidFill>
                        </a:rPr>
                        <a:t>Sobremuestreo</a:t>
                      </a:r>
                      <a:endParaRPr lang="es-ES" sz="1200" noProof="0" dirty="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0,62626</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0,45640</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0,44631</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0,44581</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0,44687</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5143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Función de pérdida ponderada</a:t>
                      </a: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0,56811</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s-ES" sz="1200" noProof="0" dirty="0">
                          <a:solidFill>
                            <a:schemeClr val="tx1">
                              <a:lumMod val="75000"/>
                              <a:lumOff val="25000"/>
                            </a:schemeClr>
                          </a:solidFill>
                        </a:rPr>
                        <a:t>0,39373</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err="1">
                          <a:solidFill>
                            <a:schemeClr val="tx1">
                              <a:lumMod val="75000"/>
                              <a:lumOff val="25000"/>
                            </a:schemeClr>
                          </a:solidFill>
                        </a:rPr>
                        <a:t>nan</a:t>
                      </a:r>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0,44516</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noProof="0" dirty="0">
                          <a:solidFill>
                            <a:schemeClr val="tx1">
                              <a:lumMod val="75000"/>
                              <a:lumOff val="25000"/>
                            </a:schemeClr>
                          </a:solidFill>
                        </a:rPr>
                        <a:t>0,39453</a:t>
                      </a: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514364">
                <a:tc>
                  <a:txBody>
                    <a:bodyPr/>
                    <a:lstStyle/>
                    <a:p>
                      <a:pPr algn="ctr" rtl="0"/>
                      <a:endParaRPr lang="es-ES" sz="1200" noProof="0" dirty="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200" noProof="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bl>
          </a:graphicData>
        </a:graphic>
      </p:graphicFrame>
      <p:sp>
        <p:nvSpPr>
          <p:cNvPr id="14" name="Rectángulo: esquinas redondeadas 13">
            <a:extLst>
              <a:ext uri="{FF2B5EF4-FFF2-40B4-BE49-F238E27FC236}">
                <a16:creationId xmlns:a16="http://schemas.microsoft.com/office/drawing/2014/main" id="{344E291E-34A5-4B93-A398-866B00A534A9}"/>
              </a:ext>
            </a:extLst>
          </p:cNvPr>
          <p:cNvSpPr/>
          <p:nvPr/>
        </p:nvSpPr>
        <p:spPr>
          <a:xfrm>
            <a:off x="5868034" y="2298063"/>
            <a:ext cx="584200" cy="2517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4D4F5B88-CCB9-4771-A409-E8BB7EB5F52E}"/>
              </a:ext>
            </a:extLst>
          </p:cNvPr>
          <p:cNvSpPr/>
          <p:nvPr/>
        </p:nvSpPr>
        <p:spPr>
          <a:xfrm>
            <a:off x="4912677" y="2801713"/>
            <a:ext cx="584200" cy="2517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esquinas redondeadas 15">
            <a:extLst>
              <a:ext uri="{FF2B5EF4-FFF2-40B4-BE49-F238E27FC236}">
                <a16:creationId xmlns:a16="http://schemas.microsoft.com/office/drawing/2014/main" id="{04FF3F44-8572-4F03-ABDD-5636E3AD2E9C}"/>
              </a:ext>
            </a:extLst>
          </p:cNvPr>
          <p:cNvSpPr/>
          <p:nvPr/>
        </p:nvSpPr>
        <p:spPr>
          <a:xfrm>
            <a:off x="3957320" y="3303126"/>
            <a:ext cx="584200" cy="2517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8AC91EB0-7607-4475-A247-7F9DB1350E79}"/>
              </a:ext>
            </a:extLst>
          </p:cNvPr>
          <p:cNvSpPr/>
          <p:nvPr/>
        </p:nvSpPr>
        <p:spPr>
          <a:xfrm>
            <a:off x="10409682" y="4949716"/>
            <a:ext cx="624077" cy="2517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980F9242-0AE5-4660-BC5C-E8BB063629FA}"/>
              </a:ext>
            </a:extLst>
          </p:cNvPr>
          <p:cNvSpPr/>
          <p:nvPr/>
        </p:nvSpPr>
        <p:spPr>
          <a:xfrm>
            <a:off x="9481820" y="5463652"/>
            <a:ext cx="584200" cy="2517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448D41D1-9D1B-45CD-AFDD-6CBA4151F30E}"/>
              </a:ext>
            </a:extLst>
          </p:cNvPr>
          <p:cNvSpPr/>
          <p:nvPr/>
        </p:nvSpPr>
        <p:spPr>
          <a:xfrm>
            <a:off x="7584440" y="5975947"/>
            <a:ext cx="584200" cy="2517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72181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BF3AAE0-8B2F-4550-A227-B597D912C4D1}"/>
              </a:ext>
            </a:extLst>
          </p:cNvPr>
          <p:cNvSpPr>
            <a:spLocks noGrp="1"/>
          </p:cNvSpPr>
          <p:nvPr>
            <p:ph type="dt" sz="half" idx="10"/>
          </p:nvPr>
        </p:nvSpPr>
        <p:spPr/>
        <p:txBody>
          <a:bodyPr/>
          <a:lstStyle/>
          <a:p>
            <a:pPr rtl="0"/>
            <a:r>
              <a:rPr lang="es-ES" noProof="0" dirty="0"/>
              <a:t>2021</a:t>
            </a:r>
          </a:p>
        </p:txBody>
      </p:sp>
      <p:sp>
        <p:nvSpPr>
          <p:cNvPr id="5" name="Marcador de pie de página 4">
            <a:extLst>
              <a:ext uri="{FF2B5EF4-FFF2-40B4-BE49-F238E27FC236}">
                <a16:creationId xmlns:a16="http://schemas.microsoft.com/office/drawing/2014/main" id="{D52BF6E7-B575-4BED-939B-1598CD0B414E}"/>
              </a:ext>
            </a:extLst>
          </p:cNvPr>
          <p:cNvSpPr>
            <a:spLocks noGrp="1"/>
          </p:cNvSpPr>
          <p:nvPr>
            <p:ph type="ftr" sz="quarter" idx="11"/>
          </p:nvPr>
        </p:nvSpPr>
        <p:spPr/>
        <p:txBody>
          <a:bodyPr/>
          <a:lstStyle/>
          <a:p>
            <a:pPr rtl="0"/>
            <a:r>
              <a:rPr lang="es-ES" noProof="0" dirty="0"/>
              <a:t>Teorema de Bayes</a:t>
            </a:r>
          </a:p>
        </p:txBody>
      </p:sp>
      <p:sp>
        <p:nvSpPr>
          <p:cNvPr id="6" name="Marcador de número de diapositiva 5">
            <a:extLst>
              <a:ext uri="{FF2B5EF4-FFF2-40B4-BE49-F238E27FC236}">
                <a16:creationId xmlns:a16="http://schemas.microsoft.com/office/drawing/2014/main" id="{91BDEA4D-D4FD-4700-A7B4-9C1A9C7405C1}"/>
              </a:ext>
            </a:extLst>
          </p:cNvPr>
          <p:cNvSpPr>
            <a:spLocks noGrp="1"/>
          </p:cNvSpPr>
          <p:nvPr>
            <p:ph type="sldNum" sz="quarter" idx="12"/>
          </p:nvPr>
        </p:nvSpPr>
        <p:spPr/>
        <p:txBody>
          <a:bodyPr/>
          <a:lstStyle/>
          <a:p>
            <a:pPr rtl="0"/>
            <a:fld id="{B5CEABB6-07DC-46E8-9B57-56EC44A396E5}" type="slidenum">
              <a:rPr lang="es-ES" noProof="0" smtClean="0"/>
              <a:t>29</a:t>
            </a:fld>
            <a:endParaRPr lang="es-ES" noProof="0"/>
          </a:p>
        </p:txBody>
      </p:sp>
      <p:sp>
        <p:nvSpPr>
          <p:cNvPr id="15" name="Título 1">
            <a:extLst>
              <a:ext uri="{FF2B5EF4-FFF2-40B4-BE49-F238E27FC236}">
                <a16:creationId xmlns:a16="http://schemas.microsoft.com/office/drawing/2014/main" id="{6570ECCF-D1B9-4E66-90DB-44384E14BAFC}"/>
              </a:ext>
            </a:extLst>
          </p:cNvPr>
          <p:cNvSpPr>
            <a:spLocks noGrp="1"/>
          </p:cNvSpPr>
          <p:nvPr>
            <p:ph type="title"/>
          </p:nvPr>
        </p:nvSpPr>
        <p:spPr>
          <a:xfrm>
            <a:off x="858902" y="5316423"/>
            <a:ext cx="2265809" cy="846301"/>
          </a:xfrm>
        </p:spPr>
        <p:txBody>
          <a:bodyPr rtlCol="0">
            <a:normAutofit fontScale="90000"/>
          </a:bodyPr>
          <a:lstStyle/>
          <a:p>
            <a:pPr rtl="0"/>
            <a:r>
              <a:rPr lang="es-ES" dirty="0"/>
              <a:t>Teorema de bayes</a:t>
            </a:r>
          </a:p>
        </p:txBody>
      </p:sp>
      <p:sp>
        <p:nvSpPr>
          <p:cNvPr id="2" name="Elipse 1">
            <a:extLst>
              <a:ext uri="{FF2B5EF4-FFF2-40B4-BE49-F238E27FC236}">
                <a16:creationId xmlns:a16="http://schemas.microsoft.com/office/drawing/2014/main" id="{43B7C05E-AD3E-4670-8E0F-C703259470BD}"/>
              </a:ext>
            </a:extLst>
          </p:cNvPr>
          <p:cNvSpPr/>
          <p:nvPr/>
        </p:nvSpPr>
        <p:spPr>
          <a:xfrm>
            <a:off x="4268095" y="2879110"/>
            <a:ext cx="956368"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1" name="Elipse 10">
            <a:extLst>
              <a:ext uri="{FF2B5EF4-FFF2-40B4-BE49-F238E27FC236}">
                <a16:creationId xmlns:a16="http://schemas.microsoft.com/office/drawing/2014/main" id="{60626FFC-4F73-4C86-93D2-C05B3BED43DF}"/>
              </a:ext>
            </a:extLst>
          </p:cNvPr>
          <p:cNvSpPr/>
          <p:nvPr/>
        </p:nvSpPr>
        <p:spPr>
          <a:xfrm>
            <a:off x="1880645" y="2879110"/>
            <a:ext cx="956368"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3" name="Elipse 12">
            <a:extLst>
              <a:ext uri="{FF2B5EF4-FFF2-40B4-BE49-F238E27FC236}">
                <a16:creationId xmlns:a16="http://schemas.microsoft.com/office/drawing/2014/main" id="{4AA3631C-8288-496A-B940-02F648E31ABA}"/>
              </a:ext>
            </a:extLst>
          </p:cNvPr>
          <p:cNvSpPr/>
          <p:nvPr/>
        </p:nvSpPr>
        <p:spPr>
          <a:xfrm>
            <a:off x="781186" y="2883522"/>
            <a:ext cx="956368" cy="86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4" name="Elipse 13">
            <a:extLst>
              <a:ext uri="{FF2B5EF4-FFF2-40B4-BE49-F238E27FC236}">
                <a16:creationId xmlns:a16="http://schemas.microsoft.com/office/drawing/2014/main" id="{35B2EC44-D01C-4E31-912F-0010D3AD8795}"/>
              </a:ext>
            </a:extLst>
          </p:cNvPr>
          <p:cNvSpPr/>
          <p:nvPr/>
        </p:nvSpPr>
        <p:spPr>
          <a:xfrm>
            <a:off x="2696169" y="725028"/>
            <a:ext cx="944933"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cxnSp>
        <p:nvCxnSpPr>
          <p:cNvPr id="9" name="Conector recto de flecha 8">
            <a:extLst>
              <a:ext uri="{FF2B5EF4-FFF2-40B4-BE49-F238E27FC236}">
                <a16:creationId xmlns:a16="http://schemas.microsoft.com/office/drawing/2014/main" id="{AA579060-58FA-4920-B081-4BDD306A8F1B}"/>
              </a:ext>
            </a:extLst>
          </p:cNvPr>
          <p:cNvCxnSpPr>
            <a:cxnSpLocks/>
            <a:stCxn id="14" idx="4"/>
            <a:endCxn id="11" idx="0"/>
          </p:cNvCxnSpPr>
          <p:nvPr/>
        </p:nvCxnSpPr>
        <p:spPr>
          <a:xfrm flipH="1">
            <a:off x="2358829" y="1588854"/>
            <a:ext cx="809807" cy="12902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ector recto de flecha 15">
            <a:extLst>
              <a:ext uri="{FF2B5EF4-FFF2-40B4-BE49-F238E27FC236}">
                <a16:creationId xmlns:a16="http://schemas.microsoft.com/office/drawing/2014/main" id="{41EC7CF6-BCD1-4A17-B5CC-0088AB499839}"/>
              </a:ext>
            </a:extLst>
          </p:cNvPr>
          <p:cNvCxnSpPr>
            <a:cxnSpLocks/>
            <a:stCxn id="14" idx="5"/>
            <a:endCxn id="2" idx="0"/>
          </p:cNvCxnSpPr>
          <p:nvPr/>
        </p:nvCxnSpPr>
        <p:spPr>
          <a:xfrm>
            <a:off x="3502720" y="1462350"/>
            <a:ext cx="1243559" cy="141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ector recto de flecha 18">
            <a:extLst>
              <a:ext uri="{FF2B5EF4-FFF2-40B4-BE49-F238E27FC236}">
                <a16:creationId xmlns:a16="http://schemas.microsoft.com/office/drawing/2014/main" id="{754E2174-E892-4AB3-9B9E-46E311F00426}"/>
              </a:ext>
            </a:extLst>
          </p:cNvPr>
          <p:cNvCxnSpPr>
            <a:cxnSpLocks/>
            <a:stCxn id="14" idx="3"/>
            <a:endCxn id="13" idx="0"/>
          </p:cNvCxnSpPr>
          <p:nvPr/>
        </p:nvCxnSpPr>
        <p:spPr>
          <a:xfrm flipH="1">
            <a:off x="1259370" y="1462350"/>
            <a:ext cx="1575181" cy="1421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Elipse 19">
            <a:extLst>
              <a:ext uri="{FF2B5EF4-FFF2-40B4-BE49-F238E27FC236}">
                <a16:creationId xmlns:a16="http://schemas.microsoft.com/office/drawing/2014/main" id="{CF699DC6-DE48-4F98-A2B4-2106D4B902F5}"/>
              </a:ext>
            </a:extLst>
          </p:cNvPr>
          <p:cNvSpPr/>
          <p:nvPr/>
        </p:nvSpPr>
        <p:spPr>
          <a:xfrm>
            <a:off x="3255896" y="3299922"/>
            <a:ext cx="175966" cy="175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4" name="Elipse 23">
            <a:extLst>
              <a:ext uri="{FF2B5EF4-FFF2-40B4-BE49-F238E27FC236}">
                <a16:creationId xmlns:a16="http://schemas.microsoft.com/office/drawing/2014/main" id="{21003563-A40D-461B-A488-C5094958529D}"/>
              </a:ext>
            </a:extLst>
          </p:cNvPr>
          <p:cNvSpPr/>
          <p:nvPr/>
        </p:nvSpPr>
        <p:spPr>
          <a:xfrm>
            <a:off x="3485113" y="3299922"/>
            <a:ext cx="175966" cy="175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5" name="Elipse 24">
            <a:extLst>
              <a:ext uri="{FF2B5EF4-FFF2-40B4-BE49-F238E27FC236}">
                <a16:creationId xmlns:a16="http://schemas.microsoft.com/office/drawing/2014/main" id="{66241EA3-55A3-4BCA-BABE-C79AC6165172}"/>
              </a:ext>
            </a:extLst>
          </p:cNvPr>
          <p:cNvSpPr/>
          <p:nvPr/>
        </p:nvSpPr>
        <p:spPr>
          <a:xfrm>
            <a:off x="3714330" y="3299922"/>
            <a:ext cx="175966" cy="175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37" name="CuadroTexto 36">
            <a:extLst>
              <a:ext uri="{FF2B5EF4-FFF2-40B4-BE49-F238E27FC236}">
                <a16:creationId xmlns:a16="http://schemas.microsoft.com/office/drawing/2014/main" id="{4A1BE568-A584-46F2-8817-10CBDD78D733}"/>
              </a:ext>
            </a:extLst>
          </p:cNvPr>
          <p:cNvSpPr txBox="1"/>
          <p:nvPr/>
        </p:nvSpPr>
        <p:spPr>
          <a:xfrm>
            <a:off x="2095110" y="695276"/>
            <a:ext cx="699549" cy="461665"/>
          </a:xfrm>
          <a:prstGeom prst="rect">
            <a:avLst/>
          </a:prstGeom>
          <a:noFill/>
        </p:spPr>
        <p:txBody>
          <a:bodyPr wrap="square">
            <a:spAutoFit/>
          </a:bodyPr>
          <a:lstStyle/>
          <a:p>
            <a:pPr algn="ctr"/>
            <a:r>
              <a:rPr lang="es-ES" sz="2400" dirty="0"/>
              <a:t>C</a:t>
            </a:r>
          </a:p>
        </p:txBody>
      </p:sp>
      <p:sp>
        <p:nvSpPr>
          <p:cNvPr id="38" name="CuadroTexto 37">
            <a:extLst>
              <a:ext uri="{FF2B5EF4-FFF2-40B4-BE49-F238E27FC236}">
                <a16:creationId xmlns:a16="http://schemas.microsoft.com/office/drawing/2014/main" id="{388B54E2-6C11-4051-8145-C45A53B203B3}"/>
              </a:ext>
            </a:extLst>
          </p:cNvPr>
          <p:cNvSpPr txBox="1"/>
          <p:nvPr/>
        </p:nvSpPr>
        <p:spPr>
          <a:xfrm>
            <a:off x="413205" y="3645771"/>
            <a:ext cx="699549" cy="461665"/>
          </a:xfrm>
          <a:prstGeom prst="rect">
            <a:avLst/>
          </a:prstGeom>
          <a:noFill/>
        </p:spPr>
        <p:txBody>
          <a:bodyPr wrap="square">
            <a:spAutoFit/>
          </a:bodyPr>
          <a:lstStyle/>
          <a:p>
            <a:pPr algn="ctr"/>
            <a:r>
              <a:rPr lang="es-ES" sz="2400" dirty="0"/>
              <a:t>A</a:t>
            </a:r>
            <a:r>
              <a:rPr lang="es-ES" sz="2400" baseline="-25000" dirty="0"/>
              <a:t>1</a:t>
            </a:r>
          </a:p>
        </p:txBody>
      </p:sp>
      <p:sp>
        <p:nvSpPr>
          <p:cNvPr id="39" name="CuadroTexto 38">
            <a:extLst>
              <a:ext uri="{FF2B5EF4-FFF2-40B4-BE49-F238E27FC236}">
                <a16:creationId xmlns:a16="http://schemas.microsoft.com/office/drawing/2014/main" id="{DAE02FE6-F2B4-4BA8-BEDC-87F2AF014141}"/>
              </a:ext>
            </a:extLst>
          </p:cNvPr>
          <p:cNvSpPr txBox="1"/>
          <p:nvPr/>
        </p:nvSpPr>
        <p:spPr>
          <a:xfrm>
            <a:off x="1569303" y="3645771"/>
            <a:ext cx="699549" cy="461665"/>
          </a:xfrm>
          <a:prstGeom prst="rect">
            <a:avLst/>
          </a:prstGeom>
          <a:noFill/>
        </p:spPr>
        <p:txBody>
          <a:bodyPr wrap="square">
            <a:spAutoFit/>
          </a:bodyPr>
          <a:lstStyle/>
          <a:p>
            <a:pPr algn="ctr"/>
            <a:r>
              <a:rPr lang="es-ES" sz="2400" dirty="0"/>
              <a:t>A</a:t>
            </a:r>
            <a:r>
              <a:rPr lang="es-ES" sz="2400" baseline="-25000" dirty="0"/>
              <a:t>2</a:t>
            </a:r>
          </a:p>
        </p:txBody>
      </p:sp>
      <p:sp>
        <p:nvSpPr>
          <p:cNvPr id="40" name="CuadroTexto 39">
            <a:extLst>
              <a:ext uri="{FF2B5EF4-FFF2-40B4-BE49-F238E27FC236}">
                <a16:creationId xmlns:a16="http://schemas.microsoft.com/office/drawing/2014/main" id="{6A54FAD6-A519-4335-9682-2399F4F84EE9}"/>
              </a:ext>
            </a:extLst>
          </p:cNvPr>
          <p:cNvSpPr txBox="1"/>
          <p:nvPr/>
        </p:nvSpPr>
        <p:spPr>
          <a:xfrm>
            <a:off x="4068422" y="3645771"/>
            <a:ext cx="699549" cy="461665"/>
          </a:xfrm>
          <a:prstGeom prst="rect">
            <a:avLst/>
          </a:prstGeom>
          <a:noFill/>
        </p:spPr>
        <p:txBody>
          <a:bodyPr wrap="square">
            <a:spAutoFit/>
          </a:bodyPr>
          <a:lstStyle/>
          <a:p>
            <a:pPr algn="ctr"/>
            <a:r>
              <a:rPr lang="es-ES" sz="2400" dirty="0"/>
              <a:t>A</a:t>
            </a:r>
            <a:r>
              <a:rPr lang="es-ES" sz="2400" baseline="-25000" dirty="0"/>
              <a:t>N</a:t>
            </a:r>
          </a:p>
        </p:txBody>
      </p: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212C0DB3-836E-49C1-BB86-CBD3FDA0515D}"/>
                  </a:ext>
                </a:extLst>
              </p:cNvPr>
              <p:cNvSpPr txBox="1"/>
              <p:nvPr/>
            </p:nvSpPr>
            <p:spPr>
              <a:xfrm>
                <a:off x="6247778" y="2046307"/>
                <a:ext cx="4893470" cy="613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𝑃</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𝐻</m:t>
                          </m:r>
                        </m:e>
                        <m:e>
                          <m:r>
                            <a:rPr lang="es-ES" sz="1600" b="0" i="1" smtClean="0">
                              <a:latin typeface="Cambria Math" panose="02040503050406030204" pitchFamily="18" charset="0"/>
                            </a:rPr>
                            <m:t>𝐸</m:t>
                          </m:r>
                        </m:e>
                      </m:d>
                      <m:r>
                        <a:rPr lang="es-ES" sz="1600" b="0" i="1" smtClean="0">
                          <a:latin typeface="Cambria Math" panose="02040503050406030204" pitchFamily="18" charset="0"/>
                        </a:rPr>
                        <m:t>=</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𝑃</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𝐸</m:t>
                              </m:r>
                            </m:e>
                            <m:e>
                              <m:r>
                                <a:rPr lang="es-ES" sz="1600" b="0" i="1" smtClean="0">
                                  <a:latin typeface="Cambria Math" panose="02040503050406030204" pitchFamily="18" charset="0"/>
                                </a:rPr>
                                <m:t>𝐻</m:t>
                              </m:r>
                            </m:e>
                          </m:d>
                          <m:r>
                            <a:rPr lang="es-ES" sz="1600" b="0" i="1" smtClean="0">
                              <a:latin typeface="Cambria Math" panose="02040503050406030204" pitchFamily="18" charset="0"/>
                            </a:rPr>
                            <m:t> </m:t>
                          </m:r>
                          <m:r>
                            <a:rPr lang="es-ES" sz="1600" b="0" i="1" smtClean="0">
                              <a:latin typeface="Cambria Math" panose="02040503050406030204" pitchFamily="18" charset="0"/>
                            </a:rPr>
                            <m:t>𝑃</m:t>
                          </m:r>
                          <m:r>
                            <a:rPr lang="es-ES" sz="1600" b="0" i="1" smtClean="0">
                              <a:latin typeface="Cambria Math" panose="02040503050406030204" pitchFamily="18" charset="0"/>
                            </a:rPr>
                            <m:t>(</m:t>
                          </m:r>
                          <m:r>
                            <a:rPr lang="es-ES" sz="1600" b="0" i="1" smtClean="0">
                              <a:latin typeface="Cambria Math" panose="02040503050406030204" pitchFamily="18" charset="0"/>
                            </a:rPr>
                            <m:t>𝐻</m:t>
                          </m:r>
                          <m:r>
                            <a:rPr lang="es-ES" sz="1600" b="0" i="1" smtClean="0">
                              <a:latin typeface="Cambria Math" panose="02040503050406030204" pitchFamily="18" charset="0"/>
                            </a:rPr>
                            <m:t>)</m:t>
                          </m:r>
                        </m:num>
                        <m:den>
                          <m:r>
                            <a:rPr lang="es-ES" sz="1600" b="0" i="1" smtClean="0">
                              <a:latin typeface="Cambria Math" panose="02040503050406030204" pitchFamily="18" charset="0"/>
                            </a:rPr>
                            <m:t>𝑃</m:t>
                          </m:r>
                          <m:r>
                            <a:rPr lang="es-ES" sz="1600" b="0" i="1" smtClean="0">
                              <a:latin typeface="Cambria Math" panose="02040503050406030204" pitchFamily="18" charset="0"/>
                            </a:rPr>
                            <m:t>(</m:t>
                          </m:r>
                          <m:r>
                            <a:rPr lang="es-ES" sz="1600" b="0" i="1" smtClean="0">
                              <a:latin typeface="Cambria Math" panose="02040503050406030204" pitchFamily="18" charset="0"/>
                            </a:rPr>
                            <m:t>𝐸</m:t>
                          </m:r>
                          <m:r>
                            <a:rPr lang="es-ES" sz="1600" b="0" i="1" smtClean="0">
                              <a:latin typeface="Cambria Math" panose="02040503050406030204" pitchFamily="18" charset="0"/>
                            </a:rPr>
                            <m:t>)</m:t>
                          </m:r>
                        </m:den>
                      </m:f>
                    </m:oMath>
                  </m:oMathPara>
                </a14:m>
                <a:endParaRPr lang="es-ES" sz="1600" dirty="0"/>
              </a:p>
            </p:txBody>
          </p:sp>
        </mc:Choice>
        <mc:Fallback xmlns="">
          <p:sp>
            <p:nvSpPr>
              <p:cNvPr id="26" name="CuadroTexto 25">
                <a:extLst>
                  <a:ext uri="{FF2B5EF4-FFF2-40B4-BE49-F238E27FC236}">
                    <a16:creationId xmlns:a16="http://schemas.microsoft.com/office/drawing/2014/main" id="{212C0DB3-836E-49C1-BB86-CBD3FDA0515D}"/>
                  </a:ext>
                </a:extLst>
              </p:cNvPr>
              <p:cNvSpPr txBox="1">
                <a:spLocks noRot="1" noChangeAspect="1" noMove="1" noResize="1" noEditPoints="1" noAdjustHandles="1" noChangeArrowheads="1" noChangeShapeType="1" noTextEdit="1"/>
              </p:cNvSpPr>
              <p:nvPr/>
            </p:nvSpPr>
            <p:spPr>
              <a:xfrm>
                <a:off x="6247778" y="2046307"/>
                <a:ext cx="4893470" cy="613886"/>
              </a:xfrm>
              <a:prstGeom prst="rect">
                <a:avLst/>
              </a:prstGeom>
              <a:blipFill>
                <a:blip r:embed="rId3"/>
                <a:stretch>
                  <a:fillRect/>
                </a:stretch>
              </a:blipFill>
            </p:spPr>
            <p:txBody>
              <a:bodyPr/>
              <a:lstStyle/>
              <a:p>
                <a:r>
                  <a:rPr lang="es-ES">
                    <a:noFill/>
                  </a:rPr>
                  <a:t> </a:t>
                </a:r>
              </a:p>
            </p:txBody>
          </p:sp>
        </mc:Fallback>
      </mc:AlternateContent>
      <p:sp>
        <p:nvSpPr>
          <p:cNvPr id="33" name="CuadroTexto 32">
            <a:extLst>
              <a:ext uri="{FF2B5EF4-FFF2-40B4-BE49-F238E27FC236}">
                <a16:creationId xmlns:a16="http://schemas.microsoft.com/office/drawing/2014/main" id="{A440A44C-47F0-430C-9B71-C10CA416062B}"/>
              </a:ext>
            </a:extLst>
          </p:cNvPr>
          <p:cNvSpPr txBox="1"/>
          <p:nvPr/>
        </p:nvSpPr>
        <p:spPr>
          <a:xfrm>
            <a:off x="6199053" y="2800853"/>
            <a:ext cx="5126651" cy="1077218"/>
          </a:xfrm>
          <a:prstGeom prst="rect">
            <a:avLst/>
          </a:prstGeom>
          <a:noFill/>
        </p:spPr>
        <p:txBody>
          <a:bodyPr wrap="square">
            <a:spAutoFit/>
          </a:bodyPr>
          <a:lstStyle/>
          <a:p>
            <a:r>
              <a:rPr lang="es-ES" sz="1600" dirty="0"/>
              <a:t>donde P(E) es la combinación de la probabilidad de tener la enfermedad y resultar positivo correctamente, sumada a la probabilidad de no tener la enfermedad y obtener un falso positivo. </a:t>
            </a:r>
          </a:p>
        </p:txBody>
      </p:sp>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61B96A0-050F-421D-9B01-A4D64C27A78B}"/>
                  </a:ext>
                </a:extLst>
              </p:cNvPr>
              <p:cNvSpPr txBox="1"/>
              <p:nvPr/>
            </p:nvSpPr>
            <p:spPr>
              <a:xfrm>
                <a:off x="6383510" y="4107436"/>
                <a:ext cx="4757738" cy="6790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d>
                        <m:dPr>
                          <m:ctrlP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e>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d>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d>
                            <m:dPr>
                              <m:ctrlP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e>
                            <m:e>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d>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s-E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lang="es-ES" sz="1800" i="1">
                              <a:solidFill>
                                <a:prstClr val="black"/>
                              </a:solidFill>
                              <a:latin typeface="Cambria Math" panose="02040503050406030204" pitchFamily="18" charset="0"/>
                            </a:rPr>
                            <m:t>𝑃</m:t>
                          </m:r>
                          <m:d>
                            <m:dPr>
                              <m:ctrlPr>
                                <a:rPr lang="es-ES" sz="1800" i="1">
                                  <a:solidFill>
                                    <a:prstClr val="black"/>
                                  </a:solidFill>
                                  <a:latin typeface="Cambria Math" panose="02040503050406030204" pitchFamily="18" charset="0"/>
                                </a:rPr>
                              </m:ctrlPr>
                            </m:dPr>
                            <m:e>
                              <m:r>
                                <a:rPr lang="es-ES" sz="1800" i="1">
                                  <a:solidFill>
                                    <a:prstClr val="black"/>
                                  </a:solidFill>
                                  <a:latin typeface="Cambria Math" panose="02040503050406030204" pitchFamily="18" charset="0"/>
                                </a:rPr>
                                <m:t>𝐸</m:t>
                              </m:r>
                            </m:e>
                            <m:e>
                              <m:r>
                                <a:rPr lang="es-ES" sz="1800" i="1">
                                  <a:solidFill>
                                    <a:prstClr val="black"/>
                                  </a:solidFill>
                                  <a:latin typeface="Cambria Math" panose="02040503050406030204" pitchFamily="18" charset="0"/>
                                </a:rPr>
                                <m:t>𝐻</m:t>
                              </m:r>
                            </m:e>
                          </m:d>
                          <m:r>
                            <a:rPr lang="es-ES" sz="1800" i="1">
                              <a:solidFill>
                                <a:prstClr val="black"/>
                              </a:solidFill>
                              <a:latin typeface="Cambria Math" panose="02040503050406030204" pitchFamily="18" charset="0"/>
                            </a:rPr>
                            <m:t> </m:t>
                          </m:r>
                          <m:r>
                            <a:rPr lang="es-ES" sz="1800" i="1">
                              <a:solidFill>
                                <a:prstClr val="black"/>
                              </a:solidFill>
                              <a:latin typeface="Cambria Math" panose="02040503050406030204" pitchFamily="18" charset="0"/>
                            </a:rPr>
                            <m:t>𝑃</m:t>
                          </m:r>
                          <m:d>
                            <m:dPr>
                              <m:ctrlPr>
                                <a:rPr lang="es-ES" sz="1800" i="1">
                                  <a:solidFill>
                                    <a:prstClr val="black"/>
                                  </a:solidFill>
                                  <a:latin typeface="Cambria Math" panose="02040503050406030204" pitchFamily="18" charset="0"/>
                                </a:rPr>
                              </m:ctrlPr>
                            </m:dPr>
                            <m:e>
                              <m:r>
                                <a:rPr lang="es-ES" sz="1800" i="1">
                                  <a:solidFill>
                                    <a:prstClr val="black"/>
                                  </a:solidFill>
                                  <a:latin typeface="Cambria Math" panose="02040503050406030204" pitchFamily="18" charset="0"/>
                                </a:rPr>
                                <m:t>𝐻</m:t>
                              </m:r>
                            </m:e>
                          </m:d>
                          <m:r>
                            <a:rPr lang="es-ES" sz="1800" b="0" i="1" smtClean="0">
                              <a:solidFill>
                                <a:prstClr val="black"/>
                              </a:solidFill>
                              <a:latin typeface="Cambria Math" panose="02040503050406030204" pitchFamily="18" charset="0"/>
                            </a:rPr>
                            <m:t>+</m:t>
                          </m:r>
                          <m:r>
                            <a:rPr lang="es-ES" sz="1800" i="1">
                              <a:solidFill>
                                <a:prstClr val="black"/>
                              </a:solidFill>
                              <a:latin typeface="Cambria Math" panose="02040503050406030204" pitchFamily="18" charset="0"/>
                            </a:rPr>
                            <m:t>𝑃</m:t>
                          </m:r>
                          <m:d>
                            <m:dPr>
                              <m:ctrlPr>
                                <a:rPr lang="es-ES" sz="1800" i="1">
                                  <a:solidFill>
                                    <a:prstClr val="black"/>
                                  </a:solidFill>
                                  <a:latin typeface="Cambria Math" panose="02040503050406030204" pitchFamily="18" charset="0"/>
                                </a:rPr>
                              </m:ctrlPr>
                            </m:dPr>
                            <m:e>
                              <m:r>
                                <a:rPr lang="es-ES" sz="1800" i="1">
                                  <a:solidFill>
                                    <a:prstClr val="black"/>
                                  </a:solidFill>
                                  <a:latin typeface="Cambria Math" panose="02040503050406030204" pitchFamily="18" charset="0"/>
                                </a:rPr>
                                <m:t>𝐸</m:t>
                              </m:r>
                            </m:e>
                            <m:e>
                              <m:r>
                                <a:rPr lang="es-ES" sz="1800" i="1">
                                  <a:solidFill>
                                    <a:prstClr val="black"/>
                                  </a:solidFill>
                                  <a:latin typeface="Cambria Math" panose="02040503050406030204" pitchFamily="18" charset="0"/>
                                  <a:ea typeface="Cambria Math" panose="02040503050406030204" pitchFamily="18" charset="0"/>
                                </a:rPr>
                                <m:t>¬</m:t>
                              </m:r>
                              <m:r>
                                <a:rPr lang="es-ES" sz="1800" i="1">
                                  <a:solidFill>
                                    <a:prstClr val="black"/>
                                  </a:solidFill>
                                  <a:latin typeface="Cambria Math" panose="02040503050406030204" pitchFamily="18" charset="0"/>
                                </a:rPr>
                                <m:t>𝐻</m:t>
                              </m:r>
                            </m:e>
                          </m:d>
                          <m:r>
                            <a:rPr lang="es-ES" sz="1800" i="1">
                              <a:solidFill>
                                <a:prstClr val="black"/>
                              </a:solidFill>
                              <a:latin typeface="Cambria Math" panose="02040503050406030204" pitchFamily="18" charset="0"/>
                            </a:rPr>
                            <m:t> </m:t>
                          </m:r>
                          <m:r>
                            <a:rPr lang="es-ES" sz="1800" i="1">
                              <a:solidFill>
                                <a:prstClr val="black"/>
                              </a:solidFill>
                              <a:latin typeface="Cambria Math" panose="02040503050406030204" pitchFamily="18" charset="0"/>
                            </a:rPr>
                            <m:t>𝑃</m:t>
                          </m:r>
                          <m:r>
                            <a:rPr lang="es-ES" sz="1800" i="1">
                              <a:solidFill>
                                <a:prstClr val="black"/>
                              </a:solidFill>
                              <a:latin typeface="Cambria Math" panose="02040503050406030204" pitchFamily="18" charset="0"/>
                            </a:rPr>
                            <m:t>(¬</m:t>
                          </m:r>
                          <m:r>
                            <a:rPr lang="es-ES" sz="1800" i="1">
                              <a:solidFill>
                                <a:prstClr val="black"/>
                              </a:solidFill>
                              <a:latin typeface="Cambria Math" panose="02040503050406030204" pitchFamily="18" charset="0"/>
                            </a:rPr>
                            <m:t>𝐻</m:t>
                          </m:r>
                          <m:r>
                            <a:rPr lang="es-ES" sz="1800" i="1">
                              <a:solidFill>
                                <a:prstClr val="black"/>
                              </a:solidFill>
                              <a:latin typeface="Cambria Math" panose="02040503050406030204" pitchFamily="18" charset="0"/>
                            </a:rPr>
                            <m:t>)</m:t>
                          </m:r>
                        </m:den>
                      </m:f>
                    </m:oMath>
                  </m:oMathPara>
                </a14:m>
                <a:endParaRPr lang="es-ES" sz="1800" dirty="0"/>
              </a:p>
            </p:txBody>
          </p:sp>
        </mc:Choice>
        <mc:Fallback xmlns="">
          <p:sp>
            <p:nvSpPr>
              <p:cNvPr id="27" name="CuadroTexto 26">
                <a:extLst>
                  <a:ext uri="{FF2B5EF4-FFF2-40B4-BE49-F238E27FC236}">
                    <a16:creationId xmlns:a16="http://schemas.microsoft.com/office/drawing/2014/main" id="{D61B96A0-050F-421D-9B01-A4D64C27A78B}"/>
                  </a:ext>
                </a:extLst>
              </p:cNvPr>
              <p:cNvSpPr txBox="1">
                <a:spLocks noRot="1" noChangeAspect="1" noMove="1" noResize="1" noEditPoints="1" noAdjustHandles="1" noChangeArrowheads="1" noChangeShapeType="1" noTextEdit="1"/>
              </p:cNvSpPr>
              <p:nvPr/>
            </p:nvSpPr>
            <p:spPr>
              <a:xfrm>
                <a:off x="6383510" y="4107436"/>
                <a:ext cx="4757738" cy="679032"/>
              </a:xfrm>
              <a:prstGeom prst="rect">
                <a:avLst/>
              </a:prstGeom>
              <a:blipFill>
                <a:blip r:embed="rId4"/>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90560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1789FD-F4A6-4029-9419-ECACF69010A6}"/>
              </a:ext>
            </a:extLst>
          </p:cNvPr>
          <p:cNvSpPr>
            <a:spLocks noGrp="1"/>
          </p:cNvSpPr>
          <p:nvPr>
            <p:ph type="title"/>
          </p:nvPr>
        </p:nvSpPr>
        <p:spPr/>
        <p:txBody>
          <a:bodyPr/>
          <a:lstStyle/>
          <a:p>
            <a:r>
              <a:rPr lang="es-ES" dirty="0"/>
              <a:t>Trabajos previos</a:t>
            </a:r>
          </a:p>
        </p:txBody>
      </p:sp>
      <p:sp>
        <p:nvSpPr>
          <p:cNvPr id="7" name="Marcador de texto 6">
            <a:extLst>
              <a:ext uri="{FF2B5EF4-FFF2-40B4-BE49-F238E27FC236}">
                <a16:creationId xmlns:a16="http://schemas.microsoft.com/office/drawing/2014/main" id="{A2FE0FFB-5BF8-41F2-856A-BFFB6102E72D}"/>
              </a:ext>
            </a:extLst>
          </p:cNvPr>
          <p:cNvSpPr>
            <a:spLocks noGrp="1"/>
          </p:cNvSpPr>
          <p:nvPr>
            <p:ph type="body" idx="1"/>
          </p:nvPr>
        </p:nvSpPr>
        <p:spPr>
          <a:xfrm>
            <a:off x="2645297" y="4908420"/>
            <a:ext cx="2743200" cy="343061"/>
          </a:xfrm>
        </p:spPr>
        <p:txBody>
          <a:bodyPr/>
          <a:lstStyle/>
          <a:p>
            <a:r>
              <a:rPr lang="en-US" b="1" dirty="0"/>
              <a:t>On Calibration of Modern Neural Networks</a:t>
            </a:r>
            <a:endParaRPr lang="es-ES" b="1" dirty="0"/>
          </a:p>
        </p:txBody>
      </p:sp>
      <p:sp>
        <p:nvSpPr>
          <p:cNvPr id="10" name="Marcador de texto 9">
            <a:extLst>
              <a:ext uri="{FF2B5EF4-FFF2-40B4-BE49-F238E27FC236}">
                <a16:creationId xmlns:a16="http://schemas.microsoft.com/office/drawing/2014/main" id="{DF67C344-DD24-46D0-97B5-CEA65D34F984}"/>
              </a:ext>
            </a:extLst>
          </p:cNvPr>
          <p:cNvSpPr>
            <a:spLocks noGrp="1"/>
          </p:cNvSpPr>
          <p:nvPr>
            <p:ph type="body" idx="20"/>
          </p:nvPr>
        </p:nvSpPr>
        <p:spPr>
          <a:xfrm>
            <a:off x="7184051" y="4891703"/>
            <a:ext cx="2123742" cy="343061"/>
          </a:xfrm>
        </p:spPr>
        <p:txBody>
          <a:bodyPr/>
          <a:lstStyle/>
          <a:p>
            <a:r>
              <a:rPr lang="es-ES" sz="1400" b="1" i="0" u="none" strike="noStrike" baseline="0" dirty="0" err="1"/>
              <a:t>Bayesian</a:t>
            </a:r>
            <a:r>
              <a:rPr lang="es-ES" sz="1400" b="1" i="0" u="none" strike="noStrike" baseline="0" dirty="0"/>
              <a:t> Network </a:t>
            </a:r>
            <a:r>
              <a:rPr lang="es-ES" sz="1400" b="1" i="0" u="none" strike="noStrike" baseline="0" dirty="0" err="1"/>
              <a:t>Classifiers</a:t>
            </a:r>
            <a:endParaRPr lang="es-ES" dirty="0"/>
          </a:p>
        </p:txBody>
      </p:sp>
      <p:sp>
        <p:nvSpPr>
          <p:cNvPr id="11" name="Marcador de texto 10">
            <a:extLst>
              <a:ext uri="{FF2B5EF4-FFF2-40B4-BE49-F238E27FC236}">
                <a16:creationId xmlns:a16="http://schemas.microsoft.com/office/drawing/2014/main" id="{D6E8D269-2C97-4A0D-B33B-CE2AE4D6165D}"/>
              </a:ext>
            </a:extLst>
          </p:cNvPr>
          <p:cNvSpPr>
            <a:spLocks noGrp="1"/>
          </p:cNvSpPr>
          <p:nvPr>
            <p:ph type="body" idx="21"/>
          </p:nvPr>
        </p:nvSpPr>
        <p:spPr>
          <a:xfrm>
            <a:off x="2688702" y="5409931"/>
            <a:ext cx="2585386" cy="343061"/>
          </a:xfrm>
        </p:spPr>
        <p:txBody>
          <a:bodyPr/>
          <a:lstStyle/>
          <a:p>
            <a:r>
              <a:rPr lang="es-ES" dirty="0"/>
              <a:t>Importancia de calibración para las redes neuronales modernas</a:t>
            </a:r>
          </a:p>
        </p:txBody>
      </p:sp>
      <p:sp>
        <p:nvSpPr>
          <p:cNvPr id="14" name="Marcador de texto 13">
            <a:extLst>
              <a:ext uri="{FF2B5EF4-FFF2-40B4-BE49-F238E27FC236}">
                <a16:creationId xmlns:a16="http://schemas.microsoft.com/office/drawing/2014/main" id="{DB0EC18E-F93E-4EBB-B4EB-CCFCC3B1F800}"/>
              </a:ext>
            </a:extLst>
          </p:cNvPr>
          <p:cNvSpPr>
            <a:spLocks noGrp="1"/>
          </p:cNvSpPr>
          <p:nvPr>
            <p:ph type="body" idx="24"/>
          </p:nvPr>
        </p:nvSpPr>
        <p:spPr>
          <a:xfrm>
            <a:off x="6816945" y="5409931"/>
            <a:ext cx="2871394" cy="343061"/>
          </a:xfrm>
        </p:spPr>
        <p:txBody>
          <a:bodyPr/>
          <a:lstStyle/>
          <a:p>
            <a:r>
              <a:rPr lang="es-ES" dirty="0"/>
              <a:t>Redes bayesianas frente a </a:t>
            </a:r>
            <a:r>
              <a:rPr lang="es-ES" i="1" dirty="0"/>
              <a:t>Naive</a:t>
            </a:r>
            <a:r>
              <a:rPr lang="es-ES" dirty="0"/>
              <a:t> </a:t>
            </a:r>
            <a:r>
              <a:rPr lang="es-ES" i="1" dirty="0"/>
              <a:t>Bayes</a:t>
            </a:r>
            <a:endParaRPr lang="es-ES" dirty="0"/>
          </a:p>
        </p:txBody>
      </p:sp>
      <p:sp>
        <p:nvSpPr>
          <p:cNvPr id="15" name="Marcador de fecha 14">
            <a:extLst>
              <a:ext uri="{FF2B5EF4-FFF2-40B4-BE49-F238E27FC236}">
                <a16:creationId xmlns:a16="http://schemas.microsoft.com/office/drawing/2014/main" id="{C13A291D-4882-49D1-82B1-8424E691A77C}"/>
              </a:ext>
            </a:extLst>
          </p:cNvPr>
          <p:cNvSpPr>
            <a:spLocks noGrp="1"/>
          </p:cNvSpPr>
          <p:nvPr>
            <p:ph type="dt" sz="half" idx="10"/>
          </p:nvPr>
        </p:nvSpPr>
        <p:spPr/>
        <p:txBody>
          <a:bodyPr/>
          <a:lstStyle/>
          <a:p>
            <a:pPr rtl="0"/>
            <a:r>
              <a:rPr lang="es-ES" noProof="0" dirty="0"/>
              <a:t>2021</a:t>
            </a:r>
          </a:p>
        </p:txBody>
      </p:sp>
      <p:sp>
        <p:nvSpPr>
          <p:cNvPr id="16" name="Marcador de pie de página 15">
            <a:extLst>
              <a:ext uri="{FF2B5EF4-FFF2-40B4-BE49-F238E27FC236}">
                <a16:creationId xmlns:a16="http://schemas.microsoft.com/office/drawing/2014/main" id="{15270256-E00E-4B7C-BD0E-8FED326F1A13}"/>
              </a:ext>
            </a:extLst>
          </p:cNvPr>
          <p:cNvSpPr>
            <a:spLocks noGrp="1"/>
          </p:cNvSpPr>
          <p:nvPr>
            <p:ph type="ftr" sz="quarter" idx="11"/>
          </p:nvPr>
        </p:nvSpPr>
        <p:spPr/>
        <p:txBody>
          <a:bodyPr/>
          <a:lstStyle/>
          <a:p>
            <a:pPr rtl="0"/>
            <a:r>
              <a:rPr lang="es-ES" noProof="0" dirty="0"/>
              <a:t>Trabajos previos</a:t>
            </a:r>
          </a:p>
        </p:txBody>
      </p:sp>
      <p:sp>
        <p:nvSpPr>
          <p:cNvPr id="17" name="Marcador de número de diapositiva 16">
            <a:extLst>
              <a:ext uri="{FF2B5EF4-FFF2-40B4-BE49-F238E27FC236}">
                <a16:creationId xmlns:a16="http://schemas.microsoft.com/office/drawing/2014/main" id="{C8B81343-FDD4-4164-BD11-448123FBFE16}"/>
              </a:ext>
            </a:extLst>
          </p:cNvPr>
          <p:cNvSpPr>
            <a:spLocks noGrp="1"/>
          </p:cNvSpPr>
          <p:nvPr>
            <p:ph type="sldNum" sz="quarter" idx="12"/>
          </p:nvPr>
        </p:nvSpPr>
        <p:spPr/>
        <p:txBody>
          <a:bodyPr/>
          <a:lstStyle/>
          <a:p>
            <a:pPr rtl="0"/>
            <a:fld id="{B5CEABB6-07DC-46E8-9B57-56EC44A396E5}" type="slidenum">
              <a:rPr lang="es-ES" noProof="0" smtClean="0"/>
              <a:t>3</a:t>
            </a:fld>
            <a:endParaRPr lang="es-ES" noProof="0" dirty="0"/>
          </a:p>
        </p:txBody>
      </p:sp>
      <p:pic>
        <p:nvPicPr>
          <p:cNvPr id="43" name="Imagen 42">
            <a:extLst>
              <a:ext uri="{FF2B5EF4-FFF2-40B4-BE49-F238E27FC236}">
                <a16:creationId xmlns:a16="http://schemas.microsoft.com/office/drawing/2014/main" id="{58027BB6-7D97-42C6-80A4-2DE23142D805}"/>
              </a:ext>
            </a:extLst>
          </p:cNvPr>
          <p:cNvPicPr>
            <a:picLocks noChangeAspect="1"/>
          </p:cNvPicPr>
          <p:nvPr/>
        </p:nvPicPr>
        <p:blipFill>
          <a:blip r:embed="rId2"/>
          <a:stretch>
            <a:fillRect/>
          </a:stretch>
        </p:blipFill>
        <p:spPr>
          <a:xfrm>
            <a:off x="2688702" y="2821098"/>
            <a:ext cx="2699795" cy="1919131"/>
          </a:xfrm>
          <a:prstGeom prst="rect">
            <a:avLst/>
          </a:prstGeom>
          <a:ln>
            <a:solidFill>
              <a:schemeClr val="tx1"/>
            </a:solidFill>
          </a:ln>
        </p:spPr>
      </p:pic>
      <p:pic>
        <p:nvPicPr>
          <p:cNvPr id="46" name="Imagen 45">
            <a:extLst>
              <a:ext uri="{FF2B5EF4-FFF2-40B4-BE49-F238E27FC236}">
                <a16:creationId xmlns:a16="http://schemas.microsoft.com/office/drawing/2014/main" id="{66716EFE-0982-400F-B27E-6564849E61EF}"/>
              </a:ext>
            </a:extLst>
          </p:cNvPr>
          <p:cNvPicPr>
            <a:picLocks noChangeAspect="1"/>
          </p:cNvPicPr>
          <p:nvPr/>
        </p:nvPicPr>
        <p:blipFill>
          <a:blip r:embed="rId3"/>
          <a:stretch>
            <a:fillRect/>
          </a:stretch>
        </p:blipFill>
        <p:spPr>
          <a:xfrm>
            <a:off x="6803505" y="2803118"/>
            <a:ext cx="2884834" cy="1919131"/>
          </a:xfrm>
          <a:prstGeom prst="rect">
            <a:avLst/>
          </a:prstGeom>
          <a:ln>
            <a:solidFill>
              <a:schemeClr val="tx1"/>
            </a:solidFill>
          </a:ln>
        </p:spPr>
      </p:pic>
    </p:spTree>
    <p:extLst>
      <p:ext uri="{BB962C8B-B14F-4D97-AF65-F5344CB8AC3E}">
        <p14:creationId xmlns:p14="http://schemas.microsoft.com/office/powerpoint/2010/main" val="1463364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BF3AAE0-8B2F-4550-A227-B597D912C4D1}"/>
              </a:ext>
            </a:extLst>
          </p:cNvPr>
          <p:cNvSpPr>
            <a:spLocks noGrp="1"/>
          </p:cNvSpPr>
          <p:nvPr>
            <p:ph type="dt" sz="half" idx="10"/>
          </p:nvPr>
        </p:nvSpPr>
        <p:spPr/>
        <p:txBody>
          <a:bodyPr/>
          <a:lstStyle/>
          <a:p>
            <a:pPr rtl="0"/>
            <a:r>
              <a:rPr lang="es-ES" noProof="0" dirty="0"/>
              <a:t>2021</a:t>
            </a:r>
          </a:p>
        </p:txBody>
      </p:sp>
      <p:sp>
        <p:nvSpPr>
          <p:cNvPr id="5" name="Marcador de pie de página 4">
            <a:extLst>
              <a:ext uri="{FF2B5EF4-FFF2-40B4-BE49-F238E27FC236}">
                <a16:creationId xmlns:a16="http://schemas.microsoft.com/office/drawing/2014/main" id="{D52BF6E7-B575-4BED-939B-1598CD0B414E}"/>
              </a:ext>
            </a:extLst>
          </p:cNvPr>
          <p:cNvSpPr>
            <a:spLocks noGrp="1"/>
          </p:cNvSpPr>
          <p:nvPr>
            <p:ph type="ftr" sz="quarter" idx="11"/>
          </p:nvPr>
        </p:nvSpPr>
        <p:spPr/>
        <p:txBody>
          <a:bodyPr/>
          <a:lstStyle/>
          <a:p>
            <a:pPr rtl="0"/>
            <a:r>
              <a:rPr lang="es-ES" dirty="0"/>
              <a:t>Red Naive Bayes</a:t>
            </a:r>
            <a:endParaRPr lang="es-ES" noProof="0" dirty="0"/>
          </a:p>
        </p:txBody>
      </p:sp>
      <p:sp>
        <p:nvSpPr>
          <p:cNvPr id="6" name="Marcador de número de diapositiva 5">
            <a:extLst>
              <a:ext uri="{FF2B5EF4-FFF2-40B4-BE49-F238E27FC236}">
                <a16:creationId xmlns:a16="http://schemas.microsoft.com/office/drawing/2014/main" id="{91BDEA4D-D4FD-4700-A7B4-9C1A9C7405C1}"/>
              </a:ext>
            </a:extLst>
          </p:cNvPr>
          <p:cNvSpPr>
            <a:spLocks noGrp="1"/>
          </p:cNvSpPr>
          <p:nvPr>
            <p:ph type="sldNum" sz="quarter" idx="12"/>
          </p:nvPr>
        </p:nvSpPr>
        <p:spPr/>
        <p:txBody>
          <a:bodyPr/>
          <a:lstStyle/>
          <a:p>
            <a:pPr rtl="0"/>
            <a:fld id="{B5CEABB6-07DC-46E8-9B57-56EC44A396E5}" type="slidenum">
              <a:rPr lang="es-ES" noProof="0" smtClean="0"/>
              <a:t>30</a:t>
            </a:fld>
            <a:endParaRPr lang="es-ES" noProof="0"/>
          </a:p>
        </p:txBody>
      </p:sp>
      <p:sp>
        <p:nvSpPr>
          <p:cNvPr id="22" name="Título 1">
            <a:extLst>
              <a:ext uri="{FF2B5EF4-FFF2-40B4-BE49-F238E27FC236}">
                <a16:creationId xmlns:a16="http://schemas.microsoft.com/office/drawing/2014/main" id="{CAB9434F-F2F3-452C-B9D9-571190123EC5}"/>
              </a:ext>
            </a:extLst>
          </p:cNvPr>
          <p:cNvSpPr txBox="1">
            <a:spLocks/>
          </p:cNvSpPr>
          <p:nvPr/>
        </p:nvSpPr>
        <p:spPr>
          <a:xfrm>
            <a:off x="3990578" y="238501"/>
            <a:ext cx="4210844" cy="637641"/>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s-ES" dirty="0"/>
              <a:t>Modelo 3</a:t>
            </a:r>
          </a:p>
          <a:p>
            <a:pPr algn="ctr"/>
            <a:r>
              <a:rPr lang="es-ES" dirty="0"/>
              <a:t>(NAIVE BAYES)</a:t>
            </a:r>
          </a:p>
        </p:txBody>
      </p:sp>
      <p:sp>
        <p:nvSpPr>
          <p:cNvPr id="13" name="CuadroTexto 12">
            <a:extLst>
              <a:ext uri="{FF2B5EF4-FFF2-40B4-BE49-F238E27FC236}">
                <a16:creationId xmlns:a16="http://schemas.microsoft.com/office/drawing/2014/main" id="{16302ABD-5359-4470-A033-8C59399431FB}"/>
              </a:ext>
            </a:extLst>
          </p:cNvPr>
          <p:cNvSpPr txBox="1"/>
          <p:nvPr/>
        </p:nvSpPr>
        <p:spPr>
          <a:xfrm>
            <a:off x="803673" y="5153671"/>
            <a:ext cx="10845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S" sz="1600" b="1" dirty="0"/>
              <a:t>Numerador</a:t>
            </a:r>
            <a:r>
              <a:rPr lang="es-ES" sz="1600" dirty="0"/>
              <a:t> = P(</a:t>
            </a:r>
            <a:r>
              <a:rPr lang="es-ES" sz="1600" dirty="0" err="1"/>
              <a:t>edad|cancer</a:t>
            </a:r>
            <a:r>
              <a:rPr lang="es-ES" sz="1600" dirty="0"/>
              <a:t>) P(</a:t>
            </a:r>
            <a:r>
              <a:rPr lang="es-ES" sz="1600" dirty="0" err="1"/>
              <a:t>sexo|cancer</a:t>
            </a:r>
            <a:r>
              <a:rPr lang="es-ES" sz="1600" dirty="0"/>
              <a:t>) P(</a:t>
            </a:r>
            <a:r>
              <a:rPr lang="es-ES" sz="1600" dirty="0" err="1"/>
              <a:t>localización|cancer</a:t>
            </a:r>
            <a:r>
              <a:rPr lang="es-ES" sz="1600" dirty="0"/>
              <a:t>) </a:t>
            </a:r>
            <a:r>
              <a:rPr lang="es-ES" sz="1600" dirty="0">
                <a:solidFill>
                  <a:srgbClr val="0070C0"/>
                </a:solidFill>
              </a:rPr>
              <a:t>P(clasificador)</a:t>
            </a:r>
          </a:p>
        </p:txBody>
      </p:sp>
      <p:sp>
        <p:nvSpPr>
          <p:cNvPr id="16" name="CuadroTexto 15">
            <a:extLst>
              <a:ext uri="{FF2B5EF4-FFF2-40B4-BE49-F238E27FC236}">
                <a16:creationId xmlns:a16="http://schemas.microsoft.com/office/drawing/2014/main" id="{573EE1E9-EB74-4494-A29C-4C4781F881C4}"/>
              </a:ext>
            </a:extLst>
          </p:cNvPr>
          <p:cNvSpPr txBox="1"/>
          <p:nvPr/>
        </p:nvSpPr>
        <p:spPr>
          <a:xfrm>
            <a:off x="8115357" y="4711748"/>
            <a:ext cx="1371600" cy="338554"/>
          </a:xfrm>
          <a:prstGeom prst="rect">
            <a:avLst/>
          </a:prstGeom>
          <a:noFill/>
        </p:spPr>
        <p:txBody>
          <a:bodyPr wrap="square">
            <a:spAutoFit/>
          </a:bodyPr>
          <a:lstStyle/>
          <a:p>
            <a:r>
              <a:rPr lang="es-ES" sz="1600" dirty="0"/>
              <a:t>Prevalencia</a:t>
            </a:r>
            <a:endParaRPr lang="es-ES" dirty="0"/>
          </a:p>
        </p:txBody>
      </p:sp>
      <p:cxnSp>
        <p:nvCxnSpPr>
          <p:cNvPr id="9" name="Conector: curvado 8">
            <a:extLst>
              <a:ext uri="{FF2B5EF4-FFF2-40B4-BE49-F238E27FC236}">
                <a16:creationId xmlns:a16="http://schemas.microsoft.com/office/drawing/2014/main" id="{34C5A615-8153-42DC-92DD-5175E82ED7CA}"/>
              </a:ext>
            </a:extLst>
          </p:cNvPr>
          <p:cNvCxnSpPr>
            <a:cxnSpLocks/>
          </p:cNvCxnSpPr>
          <p:nvPr/>
        </p:nvCxnSpPr>
        <p:spPr>
          <a:xfrm rot="5400000">
            <a:off x="8245114" y="4906049"/>
            <a:ext cx="235729" cy="495243"/>
          </a:xfrm>
          <a:prstGeom prst="curved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522E6D63-B956-4CFE-B947-BD371C2AE2D7}"/>
              </a:ext>
            </a:extLst>
          </p:cNvPr>
          <p:cNvSpPr txBox="1"/>
          <p:nvPr/>
        </p:nvSpPr>
        <p:spPr>
          <a:xfrm>
            <a:off x="803673" y="5631900"/>
            <a:ext cx="10845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S" sz="1600" b="1" dirty="0"/>
              <a:t>Constante de normalización </a:t>
            </a:r>
            <a:r>
              <a:rPr lang="es-ES" sz="1600" dirty="0"/>
              <a:t>= Numerador + P(edad|¬</a:t>
            </a:r>
            <a:r>
              <a:rPr lang="es-ES" sz="1600" dirty="0" err="1"/>
              <a:t>cancer</a:t>
            </a:r>
            <a:r>
              <a:rPr lang="es-ES" sz="1600" dirty="0"/>
              <a:t>) P(sexo|¬</a:t>
            </a:r>
            <a:r>
              <a:rPr lang="es-ES" sz="1600" dirty="0" err="1"/>
              <a:t>cancer</a:t>
            </a:r>
            <a:r>
              <a:rPr lang="es-ES" sz="1600" dirty="0"/>
              <a:t>) P(localización|¬</a:t>
            </a:r>
            <a:r>
              <a:rPr lang="es-ES" sz="1600" dirty="0" err="1"/>
              <a:t>cancer</a:t>
            </a:r>
            <a:r>
              <a:rPr lang="es-ES" sz="1600" dirty="0"/>
              <a:t>) (1 − P(clasificador))</a:t>
            </a:r>
          </a:p>
        </p:txBody>
      </p:sp>
      <p:sp>
        <p:nvSpPr>
          <p:cNvPr id="35" name="Elipse 34">
            <a:extLst>
              <a:ext uri="{FF2B5EF4-FFF2-40B4-BE49-F238E27FC236}">
                <a16:creationId xmlns:a16="http://schemas.microsoft.com/office/drawing/2014/main" id="{7CC0AF33-9D49-421E-8C61-02966D1417F5}"/>
              </a:ext>
            </a:extLst>
          </p:cNvPr>
          <p:cNvSpPr/>
          <p:nvPr/>
        </p:nvSpPr>
        <p:spPr>
          <a:xfrm>
            <a:off x="6967538" y="3151228"/>
            <a:ext cx="1435735"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location</a:t>
            </a:r>
          </a:p>
        </p:txBody>
      </p:sp>
      <p:sp>
        <p:nvSpPr>
          <p:cNvPr id="36" name="Elipse 35">
            <a:extLst>
              <a:ext uri="{FF2B5EF4-FFF2-40B4-BE49-F238E27FC236}">
                <a16:creationId xmlns:a16="http://schemas.microsoft.com/office/drawing/2014/main" id="{1469E2C8-5ABE-49DC-8CB8-2A87E7F6064C}"/>
              </a:ext>
            </a:extLst>
          </p:cNvPr>
          <p:cNvSpPr/>
          <p:nvPr/>
        </p:nvSpPr>
        <p:spPr>
          <a:xfrm>
            <a:off x="5615829" y="3151228"/>
            <a:ext cx="956368"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sex</a:t>
            </a:r>
          </a:p>
        </p:txBody>
      </p:sp>
      <p:sp>
        <p:nvSpPr>
          <p:cNvPr id="37" name="Elipse 36">
            <a:extLst>
              <a:ext uri="{FF2B5EF4-FFF2-40B4-BE49-F238E27FC236}">
                <a16:creationId xmlns:a16="http://schemas.microsoft.com/office/drawing/2014/main" id="{5A871E7E-2CDD-4947-925E-99931441625A}"/>
              </a:ext>
            </a:extLst>
          </p:cNvPr>
          <p:cNvSpPr/>
          <p:nvPr/>
        </p:nvSpPr>
        <p:spPr>
          <a:xfrm>
            <a:off x="4264120" y="3151228"/>
            <a:ext cx="956368" cy="86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age</a:t>
            </a:r>
          </a:p>
        </p:txBody>
      </p:sp>
      <p:sp>
        <p:nvSpPr>
          <p:cNvPr id="38" name="Elipse 37">
            <a:extLst>
              <a:ext uri="{FF2B5EF4-FFF2-40B4-BE49-F238E27FC236}">
                <a16:creationId xmlns:a16="http://schemas.microsoft.com/office/drawing/2014/main" id="{3DE0A2B5-B070-4107-B4E6-5366F6B4345B}"/>
              </a:ext>
            </a:extLst>
          </p:cNvPr>
          <p:cNvSpPr/>
          <p:nvPr/>
        </p:nvSpPr>
        <p:spPr>
          <a:xfrm>
            <a:off x="5490496" y="1558661"/>
            <a:ext cx="1207034"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target</a:t>
            </a:r>
          </a:p>
        </p:txBody>
      </p:sp>
      <p:cxnSp>
        <p:nvCxnSpPr>
          <p:cNvPr id="39" name="Conector recto de flecha 38">
            <a:extLst>
              <a:ext uri="{FF2B5EF4-FFF2-40B4-BE49-F238E27FC236}">
                <a16:creationId xmlns:a16="http://schemas.microsoft.com/office/drawing/2014/main" id="{BF9ECD2A-F4BC-4B8A-8F10-E9D5862A05D5}"/>
              </a:ext>
            </a:extLst>
          </p:cNvPr>
          <p:cNvCxnSpPr>
            <a:stCxn id="38" idx="4"/>
            <a:endCxn id="36" idx="0"/>
          </p:cNvCxnSpPr>
          <p:nvPr/>
        </p:nvCxnSpPr>
        <p:spPr>
          <a:xfrm>
            <a:off x="6094013" y="2422487"/>
            <a:ext cx="0" cy="728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ector recto de flecha 39">
            <a:extLst>
              <a:ext uri="{FF2B5EF4-FFF2-40B4-BE49-F238E27FC236}">
                <a16:creationId xmlns:a16="http://schemas.microsoft.com/office/drawing/2014/main" id="{705B3DBE-7149-4997-9278-35FD71DCEE44}"/>
              </a:ext>
            </a:extLst>
          </p:cNvPr>
          <p:cNvCxnSpPr>
            <a:cxnSpLocks/>
            <a:stCxn id="38" idx="5"/>
            <a:endCxn id="35" idx="0"/>
          </p:cNvCxnSpPr>
          <p:nvPr/>
        </p:nvCxnSpPr>
        <p:spPr>
          <a:xfrm>
            <a:off x="6520764" y="2295983"/>
            <a:ext cx="1164642" cy="855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ector recto de flecha 40">
            <a:extLst>
              <a:ext uri="{FF2B5EF4-FFF2-40B4-BE49-F238E27FC236}">
                <a16:creationId xmlns:a16="http://schemas.microsoft.com/office/drawing/2014/main" id="{30142C8F-9094-4451-8035-906682017F76}"/>
              </a:ext>
            </a:extLst>
          </p:cNvPr>
          <p:cNvCxnSpPr>
            <a:cxnSpLocks/>
            <a:stCxn id="38" idx="3"/>
            <a:endCxn id="37" idx="0"/>
          </p:cNvCxnSpPr>
          <p:nvPr/>
        </p:nvCxnSpPr>
        <p:spPr>
          <a:xfrm flipH="1">
            <a:off x="4742304" y="2295983"/>
            <a:ext cx="924958" cy="855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CuadroTexto 16">
            <a:extLst>
              <a:ext uri="{FF2B5EF4-FFF2-40B4-BE49-F238E27FC236}">
                <a16:creationId xmlns:a16="http://schemas.microsoft.com/office/drawing/2014/main" id="{2092A61D-ED1F-4AEA-B3CF-5C910FAC73EF}"/>
              </a:ext>
            </a:extLst>
          </p:cNvPr>
          <p:cNvSpPr txBox="1"/>
          <p:nvPr/>
        </p:nvSpPr>
        <p:spPr>
          <a:xfrm>
            <a:off x="920021" y="1246277"/>
            <a:ext cx="2579557"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s-ES" dirty="0">
                <a:solidFill>
                  <a:schemeClr val="tx1"/>
                </a:solidFill>
              </a:rPr>
              <a:t>Clasificador bayesiano simple asume que las características son condicionalmente independientes</a:t>
            </a:r>
          </a:p>
        </p:txBody>
      </p:sp>
    </p:spTree>
    <p:extLst>
      <p:ext uri="{BB962C8B-B14F-4D97-AF65-F5344CB8AC3E}">
        <p14:creationId xmlns:p14="http://schemas.microsoft.com/office/powerpoint/2010/main" val="3861266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BF3AAE0-8B2F-4550-A227-B597D912C4D1}"/>
              </a:ext>
            </a:extLst>
          </p:cNvPr>
          <p:cNvSpPr>
            <a:spLocks noGrp="1"/>
          </p:cNvSpPr>
          <p:nvPr>
            <p:ph type="dt" sz="half" idx="10"/>
          </p:nvPr>
        </p:nvSpPr>
        <p:spPr/>
        <p:txBody>
          <a:bodyPr/>
          <a:lstStyle/>
          <a:p>
            <a:pPr rtl="0"/>
            <a:r>
              <a:rPr lang="es-ES" noProof="0" dirty="0"/>
              <a:t>2021</a:t>
            </a:r>
          </a:p>
        </p:txBody>
      </p:sp>
      <p:sp>
        <p:nvSpPr>
          <p:cNvPr id="5" name="Marcador de pie de página 4">
            <a:extLst>
              <a:ext uri="{FF2B5EF4-FFF2-40B4-BE49-F238E27FC236}">
                <a16:creationId xmlns:a16="http://schemas.microsoft.com/office/drawing/2014/main" id="{D52BF6E7-B575-4BED-939B-1598CD0B414E}"/>
              </a:ext>
            </a:extLst>
          </p:cNvPr>
          <p:cNvSpPr>
            <a:spLocks noGrp="1"/>
          </p:cNvSpPr>
          <p:nvPr>
            <p:ph type="ftr" sz="quarter" idx="11"/>
          </p:nvPr>
        </p:nvSpPr>
        <p:spPr/>
        <p:txBody>
          <a:bodyPr/>
          <a:lstStyle/>
          <a:p>
            <a:pPr rtl="0"/>
            <a:r>
              <a:rPr lang="es-ES" dirty="0"/>
              <a:t>Red Naive Bayes</a:t>
            </a:r>
            <a:endParaRPr lang="es-ES" noProof="0" dirty="0"/>
          </a:p>
        </p:txBody>
      </p:sp>
      <p:sp>
        <p:nvSpPr>
          <p:cNvPr id="6" name="Marcador de número de diapositiva 5">
            <a:extLst>
              <a:ext uri="{FF2B5EF4-FFF2-40B4-BE49-F238E27FC236}">
                <a16:creationId xmlns:a16="http://schemas.microsoft.com/office/drawing/2014/main" id="{91BDEA4D-D4FD-4700-A7B4-9C1A9C7405C1}"/>
              </a:ext>
            </a:extLst>
          </p:cNvPr>
          <p:cNvSpPr>
            <a:spLocks noGrp="1"/>
          </p:cNvSpPr>
          <p:nvPr>
            <p:ph type="sldNum" sz="quarter" idx="12"/>
          </p:nvPr>
        </p:nvSpPr>
        <p:spPr/>
        <p:txBody>
          <a:bodyPr/>
          <a:lstStyle/>
          <a:p>
            <a:pPr rtl="0"/>
            <a:fld id="{B5CEABB6-07DC-46E8-9B57-56EC44A396E5}" type="slidenum">
              <a:rPr lang="es-ES" noProof="0" smtClean="0"/>
              <a:t>31</a:t>
            </a:fld>
            <a:endParaRPr lang="es-ES" noProof="0"/>
          </a:p>
        </p:txBody>
      </p:sp>
      <p:pic>
        <p:nvPicPr>
          <p:cNvPr id="10" name="Imagen 9">
            <a:extLst>
              <a:ext uri="{FF2B5EF4-FFF2-40B4-BE49-F238E27FC236}">
                <a16:creationId xmlns:a16="http://schemas.microsoft.com/office/drawing/2014/main" id="{27F4BA1E-BE42-43E3-BB26-72EF85DE4169}"/>
              </a:ext>
            </a:extLst>
          </p:cNvPr>
          <p:cNvPicPr>
            <a:picLocks noChangeAspect="1"/>
          </p:cNvPicPr>
          <p:nvPr/>
        </p:nvPicPr>
        <p:blipFill>
          <a:blip r:embed="rId2"/>
          <a:stretch>
            <a:fillRect/>
          </a:stretch>
        </p:blipFill>
        <p:spPr>
          <a:xfrm>
            <a:off x="418249" y="3225989"/>
            <a:ext cx="1023729" cy="949546"/>
          </a:xfrm>
          <a:prstGeom prst="rect">
            <a:avLst/>
          </a:prstGeom>
        </p:spPr>
      </p:pic>
      <p:pic>
        <p:nvPicPr>
          <p:cNvPr id="12" name="Imagen 11">
            <a:extLst>
              <a:ext uri="{FF2B5EF4-FFF2-40B4-BE49-F238E27FC236}">
                <a16:creationId xmlns:a16="http://schemas.microsoft.com/office/drawing/2014/main" id="{C6D2DA23-3F9F-418F-9E81-53EF266AC2F3}"/>
              </a:ext>
            </a:extLst>
          </p:cNvPr>
          <p:cNvPicPr>
            <a:picLocks noChangeAspect="1"/>
          </p:cNvPicPr>
          <p:nvPr/>
        </p:nvPicPr>
        <p:blipFill>
          <a:blip r:embed="rId3"/>
          <a:stretch>
            <a:fillRect/>
          </a:stretch>
        </p:blipFill>
        <p:spPr>
          <a:xfrm>
            <a:off x="418249" y="4333280"/>
            <a:ext cx="3163151" cy="929350"/>
          </a:xfrm>
          <a:prstGeom prst="rect">
            <a:avLst/>
          </a:prstGeom>
        </p:spPr>
      </p:pic>
      <p:pic>
        <p:nvPicPr>
          <p:cNvPr id="14" name="Imagen 13">
            <a:extLst>
              <a:ext uri="{FF2B5EF4-FFF2-40B4-BE49-F238E27FC236}">
                <a16:creationId xmlns:a16="http://schemas.microsoft.com/office/drawing/2014/main" id="{BC595032-0D91-41AC-A100-7C8D832A04FE}"/>
              </a:ext>
            </a:extLst>
          </p:cNvPr>
          <p:cNvPicPr>
            <a:picLocks noChangeAspect="1"/>
          </p:cNvPicPr>
          <p:nvPr/>
        </p:nvPicPr>
        <p:blipFill>
          <a:blip r:embed="rId4"/>
          <a:stretch>
            <a:fillRect/>
          </a:stretch>
        </p:blipFill>
        <p:spPr>
          <a:xfrm>
            <a:off x="1802620" y="3137319"/>
            <a:ext cx="1327321" cy="1054236"/>
          </a:xfrm>
          <a:prstGeom prst="rect">
            <a:avLst/>
          </a:prstGeom>
        </p:spPr>
      </p:pic>
      <p:pic>
        <p:nvPicPr>
          <p:cNvPr id="17" name="Imagen 16">
            <a:extLst>
              <a:ext uri="{FF2B5EF4-FFF2-40B4-BE49-F238E27FC236}">
                <a16:creationId xmlns:a16="http://schemas.microsoft.com/office/drawing/2014/main" id="{C5923C7B-46DA-4761-85E3-30BA0E4B65B8}"/>
              </a:ext>
            </a:extLst>
          </p:cNvPr>
          <p:cNvPicPr>
            <a:picLocks noChangeAspect="1"/>
          </p:cNvPicPr>
          <p:nvPr/>
        </p:nvPicPr>
        <p:blipFill>
          <a:blip r:embed="rId5"/>
          <a:stretch>
            <a:fillRect/>
          </a:stretch>
        </p:blipFill>
        <p:spPr>
          <a:xfrm>
            <a:off x="418249" y="5404355"/>
            <a:ext cx="5909980" cy="924653"/>
          </a:xfrm>
          <a:prstGeom prst="rect">
            <a:avLst/>
          </a:prstGeom>
        </p:spPr>
      </p:pic>
      <p:pic>
        <p:nvPicPr>
          <p:cNvPr id="45" name="Imagen 44">
            <a:extLst>
              <a:ext uri="{FF2B5EF4-FFF2-40B4-BE49-F238E27FC236}">
                <a16:creationId xmlns:a16="http://schemas.microsoft.com/office/drawing/2014/main" id="{98646289-747D-4250-B45F-73C8BF2F5CFE}"/>
              </a:ext>
            </a:extLst>
          </p:cNvPr>
          <p:cNvPicPr>
            <a:picLocks noChangeAspect="1"/>
          </p:cNvPicPr>
          <p:nvPr/>
        </p:nvPicPr>
        <p:blipFill>
          <a:blip r:embed="rId6"/>
          <a:stretch>
            <a:fillRect/>
          </a:stretch>
        </p:blipFill>
        <p:spPr>
          <a:xfrm>
            <a:off x="6605275" y="4180083"/>
            <a:ext cx="5168476" cy="2148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1F6F0D9-8C62-474F-A684-34F73E5EA0AE}"/>
                  </a:ext>
                </a:extLst>
              </p:cNvPr>
              <p:cNvSpPr txBox="1"/>
              <p:nvPr/>
            </p:nvSpPr>
            <p:spPr>
              <a:xfrm>
                <a:off x="3787265" y="2085379"/>
                <a:ext cx="7986486" cy="138698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1600" dirty="0"/>
                  <a:t>posteriori(cáncer) = </a:t>
                </a:r>
                <a14:m>
                  <m:oMath xmlns:m="http://schemas.openxmlformats.org/officeDocument/2006/math">
                    <m:f>
                      <m:fPr>
                        <m:ctrlPr>
                          <a:rPr lang="es-ES" sz="1600" b="0" i="1" smtClean="0">
                            <a:latin typeface="Cambria Math" panose="02040503050406030204" pitchFamily="18" charset="0"/>
                          </a:rPr>
                        </m:ctrlPr>
                      </m:fPr>
                      <m:num>
                        <m:r>
                          <a:rPr lang="es-ES" sz="1600" i="1">
                            <a:latin typeface="Cambria Math" panose="02040503050406030204" pitchFamily="18" charset="0"/>
                          </a:rPr>
                          <m:t>𝑁𝑢𝑚𝑒𝑟𝑎𝑑𝑜𝑟</m:t>
                        </m:r>
                      </m:num>
                      <m:den>
                        <m:r>
                          <a:rPr lang="es-ES" sz="1600" b="0" i="1" smtClean="0">
                            <a:latin typeface="Cambria Math" panose="02040503050406030204" pitchFamily="18" charset="0"/>
                          </a:rPr>
                          <m:t>𝐶𝑜𝑛𝑠𝑡𝑎𝑛𝑡𝑒</m:t>
                        </m:r>
                        <m:r>
                          <a:rPr lang="es-ES" sz="1600" b="0" i="1" smtClean="0">
                            <a:latin typeface="Cambria Math" panose="02040503050406030204" pitchFamily="18" charset="0"/>
                          </a:rPr>
                          <m:t> </m:t>
                        </m:r>
                        <m:r>
                          <a:rPr lang="es-ES" sz="1600" b="0" i="1" smtClean="0">
                            <a:latin typeface="Cambria Math" panose="02040503050406030204" pitchFamily="18" charset="0"/>
                          </a:rPr>
                          <m:t>𝑑𝑒</m:t>
                        </m:r>
                        <m:r>
                          <a:rPr lang="es-ES" sz="1600" b="0" i="1" smtClean="0">
                            <a:latin typeface="Cambria Math" panose="02040503050406030204" pitchFamily="18" charset="0"/>
                          </a:rPr>
                          <m:t> </m:t>
                        </m:r>
                        <m:r>
                          <a:rPr lang="es-ES" sz="1600" b="0" i="1" smtClean="0">
                            <a:latin typeface="Cambria Math" panose="02040503050406030204" pitchFamily="18" charset="0"/>
                          </a:rPr>
                          <m:t>𝑛𝑜𝑟𝑚𝑎𝑙𝑖𝑧𝑎𝑐𝑖</m:t>
                        </m:r>
                        <m:r>
                          <a:rPr lang="es-ES" sz="1600" b="0" i="1" smtClean="0">
                            <a:latin typeface="Cambria Math" panose="02040503050406030204" pitchFamily="18" charset="0"/>
                          </a:rPr>
                          <m:t>ó</m:t>
                        </m:r>
                        <m:r>
                          <a:rPr lang="es-ES" sz="1600" b="0" i="1" smtClean="0">
                            <a:latin typeface="Cambria Math" panose="02040503050406030204" pitchFamily="18" charset="0"/>
                          </a:rPr>
                          <m:t>𝑛</m:t>
                        </m:r>
                      </m:den>
                    </m:f>
                  </m:oMath>
                </a14:m>
                <a:endParaRPr lang="es-ES" sz="1600" dirty="0"/>
              </a:p>
              <a:p>
                <a:endParaRPr lang="es-ES" sz="1600" dirty="0"/>
              </a:p>
              <a:p>
                <a:pPr/>
                <a14:m>
                  <m:oMathPara xmlns:m="http://schemas.openxmlformats.org/officeDocument/2006/math">
                    <m:oMathParaPr>
                      <m:jc m:val="centerGroup"/>
                    </m:oMathParaPr>
                    <m:oMath xmlns:m="http://schemas.openxmlformats.org/officeDocument/2006/math">
                      <m:f>
                        <m:fPr>
                          <m:ctrlPr>
                            <a:rPr lang="es-ES" sz="1400" i="1">
                              <a:latin typeface="Cambria Math" panose="02040503050406030204" pitchFamily="18" charset="0"/>
                            </a:rPr>
                          </m:ctrlPr>
                        </m:fPr>
                        <m:num>
                          <m:r>
                            <a:rPr lang="es-ES" sz="1400" i="1">
                              <a:latin typeface="Cambria Math" panose="02040503050406030204" pitchFamily="18" charset="0"/>
                            </a:rPr>
                            <m:t>0,2009</m:t>
                          </m:r>
                          <m:r>
                            <a:rPr lang="es-ES" sz="1400" i="1">
                              <a:latin typeface="Cambria Math" panose="02040503050406030204" pitchFamily="18" charset="0"/>
                              <a:ea typeface="Cambria Math" panose="02040503050406030204" pitchFamily="18" charset="0"/>
                            </a:rPr>
                            <m:t>×0,4501×0,1634×</m:t>
                          </m:r>
                          <m:r>
                            <a:rPr lang="es-ES" sz="1400" i="1" smtClean="0">
                              <a:solidFill>
                                <a:srgbClr val="0070C0"/>
                              </a:solidFill>
                              <a:latin typeface="Cambria Math" panose="02040503050406030204" pitchFamily="18" charset="0"/>
                              <a:ea typeface="Cambria Math" panose="02040503050406030204" pitchFamily="18" charset="0"/>
                            </a:rPr>
                            <m:t>0,9745324</m:t>
                          </m:r>
                        </m:num>
                        <m:den>
                          <m:d>
                            <m:dPr>
                              <m:ctrlPr>
                                <a:rPr lang="es-ES" sz="1400" i="1">
                                  <a:latin typeface="Cambria Math" panose="02040503050406030204" pitchFamily="18" charset="0"/>
                                </a:rPr>
                              </m:ctrlPr>
                            </m:dPr>
                            <m:e>
                              <m:r>
                                <a:rPr lang="es-ES" sz="1400" i="1">
                                  <a:latin typeface="Cambria Math" panose="02040503050406030204" pitchFamily="18" charset="0"/>
                                </a:rPr>
                                <m:t>0,2009</m:t>
                              </m:r>
                              <m:r>
                                <a:rPr lang="es-ES" sz="1400" i="1">
                                  <a:latin typeface="Cambria Math" panose="02040503050406030204" pitchFamily="18" charset="0"/>
                                  <a:ea typeface="Cambria Math" panose="02040503050406030204" pitchFamily="18" charset="0"/>
                                </a:rPr>
                                <m:t>×0,4501×0,1634×0,9745324</m:t>
                              </m:r>
                            </m:e>
                          </m:d>
                          <m:r>
                            <a:rPr lang="es-ES" sz="1400" i="1">
                              <a:latin typeface="Cambria Math" panose="02040503050406030204" pitchFamily="18" charset="0"/>
                            </a:rPr>
                            <m:t>+</m:t>
                          </m:r>
                          <m:d>
                            <m:dPr>
                              <m:ctrlPr>
                                <a:rPr lang="es-ES" sz="1400" i="1">
                                  <a:latin typeface="Cambria Math" panose="02040503050406030204" pitchFamily="18" charset="0"/>
                                </a:rPr>
                              </m:ctrlPr>
                            </m:dPr>
                            <m:e>
                              <m:r>
                                <a:rPr lang="es-ES" sz="1400" i="1">
                                  <a:latin typeface="Cambria Math" panose="02040503050406030204" pitchFamily="18" charset="0"/>
                                </a:rPr>
                                <m:t>0,1602</m:t>
                              </m:r>
                              <m:r>
                                <a:rPr lang="es-ES" sz="1400" i="1">
                                  <a:latin typeface="Cambria Math" panose="02040503050406030204" pitchFamily="18" charset="0"/>
                                  <a:ea typeface="Cambria Math" panose="02040503050406030204" pitchFamily="18" charset="0"/>
                                </a:rPr>
                                <m:t>×0,4728×0,1195×(1−0,9745324)</m:t>
                              </m:r>
                            </m:e>
                          </m:d>
                        </m:den>
                      </m:f>
                      <m:r>
                        <a:rPr lang="es-ES" sz="1400" i="1">
                          <a:latin typeface="Cambria Math" panose="02040503050406030204" pitchFamily="18" charset="0"/>
                        </a:rPr>
                        <m:t>=0,9842</m:t>
                      </m:r>
                    </m:oMath>
                  </m:oMathPara>
                </a14:m>
                <a:endParaRPr lang="es-ES" sz="1600" dirty="0"/>
              </a:p>
              <a:p>
                <a:endParaRPr lang="es-ES" sz="1600" dirty="0"/>
              </a:p>
            </p:txBody>
          </p:sp>
        </mc:Choice>
        <mc:Fallback xmlns="">
          <p:sp>
            <p:nvSpPr>
              <p:cNvPr id="46" name="CuadroTexto 45">
                <a:extLst>
                  <a:ext uri="{FF2B5EF4-FFF2-40B4-BE49-F238E27FC236}">
                    <a16:creationId xmlns:a16="http://schemas.microsoft.com/office/drawing/2014/main" id="{01F6F0D9-8C62-474F-A684-34F73E5EA0AE}"/>
                  </a:ext>
                </a:extLst>
              </p:cNvPr>
              <p:cNvSpPr txBox="1">
                <a:spLocks noRot="1" noChangeAspect="1" noMove="1" noResize="1" noEditPoints="1" noAdjustHandles="1" noChangeArrowheads="1" noChangeShapeType="1" noTextEdit="1"/>
              </p:cNvSpPr>
              <p:nvPr/>
            </p:nvSpPr>
            <p:spPr>
              <a:xfrm>
                <a:off x="3787265" y="2085379"/>
                <a:ext cx="7986486" cy="1386983"/>
              </a:xfrm>
              <a:prstGeom prst="rect">
                <a:avLst/>
              </a:prstGeom>
              <a:blipFill>
                <a:blip r:embed="rId7"/>
                <a:stretch>
                  <a:fillRect/>
                </a:stretch>
              </a:blipFill>
            </p:spPr>
            <p:txBody>
              <a:bodyPr/>
              <a:lstStyle/>
              <a:p>
                <a:r>
                  <a:rPr lang="es-ES">
                    <a:noFill/>
                  </a:rPr>
                  <a:t> </a:t>
                </a:r>
              </a:p>
            </p:txBody>
          </p:sp>
        </mc:Fallback>
      </mc:AlternateContent>
      <p:sp>
        <p:nvSpPr>
          <p:cNvPr id="47" name="CuadroTexto 46">
            <a:extLst>
              <a:ext uri="{FF2B5EF4-FFF2-40B4-BE49-F238E27FC236}">
                <a16:creationId xmlns:a16="http://schemas.microsoft.com/office/drawing/2014/main" id="{9B7805DB-8520-47B8-AC1F-E38760339E30}"/>
              </a:ext>
            </a:extLst>
          </p:cNvPr>
          <p:cNvSpPr txBox="1"/>
          <p:nvPr/>
        </p:nvSpPr>
        <p:spPr>
          <a:xfrm>
            <a:off x="418249" y="2194095"/>
            <a:ext cx="1454094"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1600" dirty="0"/>
              <a:t>Predicción del clasificador</a:t>
            </a:r>
          </a:p>
        </p:txBody>
      </p:sp>
      <p:cxnSp>
        <p:nvCxnSpPr>
          <p:cNvPr id="26" name="Conector: curvado 25">
            <a:extLst>
              <a:ext uri="{FF2B5EF4-FFF2-40B4-BE49-F238E27FC236}">
                <a16:creationId xmlns:a16="http://schemas.microsoft.com/office/drawing/2014/main" id="{12E526E7-8419-48E7-A66B-FCE3730D5E80}"/>
              </a:ext>
            </a:extLst>
          </p:cNvPr>
          <p:cNvCxnSpPr>
            <a:cxnSpLocks/>
            <a:stCxn id="47" idx="2"/>
            <a:endCxn id="10" idx="0"/>
          </p:cNvCxnSpPr>
          <p:nvPr/>
        </p:nvCxnSpPr>
        <p:spPr>
          <a:xfrm rot="5400000">
            <a:off x="814146" y="2894838"/>
            <a:ext cx="447119" cy="21518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9" name="CuadroTexto 48">
            <a:extLst>
              <a:ext uri="{FF2B5EF4-FFF2-40B4-BE49-F238E27FC236}">
                <a16:creationId xmlns:a16="http://schemas.microsoft.com/office/drawing/2014/main" id="{977BFE7F-33D4-4C76-9360-C761B96802F3}"/>
              </a:ext>
            </a:extLst>
          </p:cNvPr>
          <p:cNvSpPr txBox="1"/>
          <p:nvPr/>
        </p:nvSpPr>
        <p:spPr>
          <a:xfrm>
            <a:off x="3787265" y="1166172"/>
            <a:ext cx="7986486" cy="830997"/>
          </a:xfrm>
          <a:prstGeom prst="rect">
            <a:avLst/>
          </a:prstGeom>
          <a:noFill/>
        </p:spPr>
        <p:txBody>
          <a:bodyPr wrap="square">
            <a:spAutoFit/>
          </a:bodyPr>
          <a:lstStyle/>
          <a:p>
            <a:r>
              <a:rPr lang="es-ES" sz="1600" dirty="0"/>
              <a:t>Para la imagen ‘</a:t>
            </a:r>
            <a:r>
              <a:rPr lang="es-ES" sz="1600" b="1" dirty="0"/>
              <a:t>ISIC 0031543.jpg</a:t>
            </a:r>
            <a:r>
              <a:rPr lang="es-ES" sz="1600" dirty="0"/>
              <a:t>’ maligna, el clasificador de imágenes predijo 0,9745324 y los atributos de la imagen indica que la imagen proviene de la </a:t>
            </a:r>
            <a:r>
              <a:rPr lang="es-ES" sz="1600" b="1" dirty="0"/>
              <a:t>extremidad superior</a:t>
            </a:r>
            <a:r>
              <a:rPr lang="es-ES" sz="1600" dirty="0"/>
              <a:t> de una </a:t>
            </a:r>
            <a:r>
              <a:rPr lang="es-ES" sz="1600" b="1" dirty="0"/>
              <a:t>mujer</a:t>
            </a:r>
            <a:r>
              <a:rPr lang="es-ES" sz="1600" dirty="0"/>
              <a:t> de </a:t>
            </a:r>
            <a:r>
              <a:rPr lang="es-ES" sz="1600" b="1" dirty="0"/>
              <a:t>sesenta años</a:t>
            </a:r>
          </a:p>
        </p:txBody>
      </p:sp>
      <p:pic>
        <p:nvPicPr>
          <p:cNvPr id="57" name="Imagen 56" descr="Imagen que contiene alimentos, tabla, piso, grande&#10;&#10;Descripción generada automáticamente">
            <a:extLst>
              <a:ext uri="{FF2B5EF4-FFF2-40B4-BE49-F238E27FC236}">
                <a16:creationId xmlns:a16="http://schemas.microsoft.com/office/drawing/2014/main" id="{232E2E97-FFFF-45B2-A0CC-DD0943A7F148}"/>
              </a:ext>
            </a:extLst>
          </p:cNvPr>
          <p:cNvPicPr>
            <a:picLocks noChangeAspect="1"/>
          </p:cNvPicPr>
          <p:nvPr/>
        </p:nvPicPr>
        <p:blipFill>
          <a:blip r:embed="rId8"/>
          <a:stretch>
            <a:fillRect/>
          </a:stretch>
        </p:blipFill>
        <p:spPr>
          <a:xfrm>
            <a:off x="2466280" y="1166172"/>
            <a:ext cx="1107996" cy="830997"/>
          </a:xfrm>
          <a:prstGeom prst="rect">
            <a:avLst/>
          </a:prstGeom>
          <a:ln>
            <a:noFill/>
          </a:ln>
          <a:effectLst>
            <a:outerShdw blurRad="292100" dist="139700" dir="2700000" algn="tl" rotWithShape="0">
              <a:srgbClr val="333333">
                <a:alpha val="65000"/>
              </a:srgbClr>
            </a:outerShdw>
          </a:effectLst>
        </p:spPr>
      </p:pic>
      <p:sp>
        <p:nvSpPr>
          <p:cNvPr id="19" name="CuadroTexto 18">
            <a:extLst>
              <a:ext uri="{FF2B5EF4-FFF2-40B4-BE49-F238E27FC236}">
                <a16:creationId xmlns:a16="http://schemas.microsoft.com/office/drawing/2014/main" id="{F105A423-074A-4CE4-AFC2-3CBC6D2D5B23}"/>
              </a:ext>
            </a:extLst>
          </p:cNvPr>
          <p:cNvSpPr txBox="1"/>
          <p:nvPr/>
        </p:nvSpPr>
        <p:spPr>
          <a:xfrm>
            <a:off x="10634379" y="4219039"/>
            <a:ext cx="1139372" cy="523220"/>
          </a:xfrm>
          <a:prstGeom prst="rect">
            <a:avLst/>
          </a:prstGeom>
          <a:noFill/>
        </p:spPr>
        <p:txBody>
          <a:bodyPr wrap="square">
            <a:spAutoFit/>
          </a:bodyPr>
          <a:lstStyle/>
          <a:p>
            <a:pPr algn="ctr"/>
            <a:r>
              <a:rPr lang="es-ES" sz="1400" dirty="0"/>
              <a:t>Librería pyAgrum</a:t>
            </a:r>
          </a:p>
        </p:txBody>
      </p:sp>
      <p:sp>
        <p:nvSpPr>
          <p:cNvPr id="18" name="Título 1">
            <a:extLst>
              <a:ext uri="{FF2B5EF4-FFF2-40B4-BE49-F238E27FC236}">
                <a16:creationId xmlns:a16="http://schemas.microsoft.com/office/drawing/2014/main" id="{E5C1D5EE-84C3-4446-932E-66D6428CDBD9}"/>
              </a:ext>
            </a:extLst>
          </p:cNvPr>
          <p:cNvSpPr txBox="1">
            <a:spLocks/>
          </p:cNvSpPr>
          <p:nvPr/>
        </p:nvSpPr>
        <p:spPr>
          <a:xfrm>
            <a:off x="3990578" y="238501"/>
            <a:ext cx="4210844" cy="637641"/>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s-ES" dirty="0"/>
              <a:t>Modelo 3</a:t>
            </a:r>
          </a:p>
          <a:p>
            <a:pPr algn="ctr"/>
            <a:r>
              <a:rPr lang="es-ES" dirty="0"/>
              <a:t>(NAIVE BAYES)</a:t>
            </a:r>
          </a:p>
        </p:txBody>
      </p:sp>
    </p:spTree>
    <p:extLst>
      <p:ext uri="{BB962C8B-B14F-4D97-AF65-F5344CB8AC3E}">
        <p14:creationId xmlns:p14="http://schemas.microsoft.com/office/powerpoint/2010/main" val="3765781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BF3AAE0-8B2F-4550-A227-B597D912C4D1}"/>
              </a:ext>
            </a:extLst>
          </p:cNvPr>
          <p:cNvSpPr>
            <a:spLocks noGrp="1"/>
          </p:cNvSpPr>
          <p:nvPr>
            <p:ph type="dt" sz="half" idx="10"/>
          </p:nvPr>
        </p:nvSpPr>
        <p:spPr/>
        <p:txBody>
          <a:bodyPr/>
          <a:lstStyle/>
          <a:p>
            <a:pPr rtl="0"/>
            <a:r>
              <a:rPr lang="es-ES" noProof="0" dirty="0"/>
              <a:t>2021</a:t>
            </a:r>
          </a:p>
        </p:txBody>
      </p:sp>
      <p:sp>
        <p:nvSpPr>
          <p:cNvPr id="5" name="Marcador de pie de página 4">
            <a:extLst>
              <a:ext uri="{FF2B5EF4-FFF2-40B4-BE49-F238E27FC236}">
                <a16:creationId xmlns:a16="http://schemas.microsoft.com/office/drawing/2014/main" id="{D52BF6E7-B575-4BED-939B-1598CD0B414E}"/>
              </a:ext>
            </a:extLst>
          </p:cNvPr>
          <p:cNvSpPr>
            <a:spLocks noGrp="1"/>
          </p:cNvSpPr>
          <p:nvPr>
            <p:ph type="ftr" sz="quarter" idx="11"/>
          </p:nvPr>
        </p:nvSpPr>
        <p:spPr/>
        <p:txBody>
          <a:bodyPr/>
          <a:lstStyle/>
          <a:p>
            <a:pPr rtl="0"/>
            <a:r>
              <a:rPr lang="es-ES" noProof="0" dirty="0"/>
              <a:t>HNET</a:t>
            </a:r>
          </a:p>
        </p:txBody>
      </p:sp>
      <p:sp>
        <p:nvSpPr>
          <p:cNvPr id="6" name="Marcador de número de diapositiva 5">
            <a:extLst>
              <a:ext uri="{FF2B5EF4-FFF2-40B4-BE49-F238E27FC236}">
                <a16:creationId xmlns:a16="http://schemas.microsoft.com/office/drawing/2014/main" id="{91BDEA4D-D4FD-4700-A7B4-9C1A9C7405C1}"/>
              </a:ext>
            </a:extLst>
          </p:cNvPr>
          <p:cNvSpPr>
            <a:spLocks noGrp="1"/>
          </p:cNvSpPr>
          <p:nvPr>
            <p:ph type="sldNum" sz="quarter" idx="12"/>
          </p:nvPr>
        </p:nvSpPr>
        <p:spPr/>
        <p:txBody>
          <a:bodyPr/>
          <a:lstStyle/>
          <a:p>
            <a:pPr rtl="0"/>
            <a:fld id="{B5CEABB6-07DC-46E8-9B57-56EC44A396E5}" type="slidenum">
              <a:rPr lang="es-ES" noProof="0" smtClean="0"/>
              <a:t>32</a:t>
            </a:fld>
            <a:endParaRPr lang="es-ES" noProof="0"/>
          </a:p>
        </p:txBody>
      </p:sp>
      <p:sp>
        <p:nvSpPr>
          <p:cNvPr id="15" name="Título 1">
            <a:extLst>
              <a:ext uri="{FF2B5EF4-FFF2-40B4-BE49-F238E27FC236}">
                <a16:creationId xmlns:a16="http://schemas.microsoft.com/office/drawing/2014/main" id="{6570ECCF-D1B9-4E66-90DB-44384E14BAFC}"/>
              </a:ext>
            </a:extLst>
          </p:cNvPr>
          <p:cNvSpPr>
            <a:spLocks noGrp="1"/>
          </p:cNvSpPr>
          <p:nvPr>
            <p:ph type="title"/>
          </p:nvPr>
        </p:nvSpPr>
        <p:spPr>
          <a:xfrm>
            <a:off x="1395269" y="5956475"/>
            <a:ext cx="3829193" cy="495872"/>
          </a:xfrm>
        </p:spPr>
        <p:txBody>
          <a:bodyPr rtlCol="0">
            <a:normAutofit/>
          </a:bodyPr>
          <a:lstStyle/>
          <a:p>
            <a:pPr rtl="0"/>
            <a:r>
              <a:rPr lang="es-ES" dirty="0"/>
              <a:t>Red de asociación </a:t>
            </a:r>
          </a:p>
        </p:txBody>
      </p:sp>
      <p:pic>
        <p:nvPicPr>
          <p:cNvPr id="1026" name="Picture 2">
            <a:extLst>
              <a:ext uri="{FF2B5EF4-FFF2-40B4-BE49-F238E27FC236}">
                <a16:creationId xmlns:a16="http://schemas.microsoft.com/office/drawing/2014/main" id="{4A4CCB70-3398-48FF-A931-651BEABD6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855" y="3298054"/>
            <a:ext cx="3666298" cy="24039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FCB876E-1D08-453C-A4C3-39D63BF4E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855" y="772581"/>
            <a:ext cx="3666298" cy="23155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3D94A63-CC9A-4667-A76E-5B02BB5EBC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5264" y="1034499"/>
            <a:ext cx="5518484" cy="5163494"/>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179EF9CD-D58A-4C02-96C5-9556AE168E28}"/>
              </a:ext>
            </a:extLst>
          </p:cNvPr>
          <p:cNvSpPr txBox="1">
            <a:spLocks/>
          </p:cNvSpPr>
          <p:nvPr/>
        </p:nvSpPr>
        <p:spPr>
          <a:xfrm>
            <a:off x="3990578" y="238501"/>
            <a:ext cx="4210844" cy="637641"/>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s-ES" dirty="0"/>
              <a:t>Modelo 3</a:t>
            </a:r>
          </a:p>
          <a:p>
            <a:pPr algn="ctr"/>
            <a:r>
              <a:rPr lang="es-ES" dirty="0"/>
              <a:t>(HNET)</a:t>
            </a:r>
          </a:p>
        </p:txBody>
      </p:sp>
    </p:spTree>
    <p:extLst>
      <p:ext uri="{BB962C8B-B14F-4D97-AF65-F5344CB8AC3E}">
        <p14:creationId xmlns:p14="http://schemas.microsoft.com/office/powerpoint/2010/main" val="401308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BF3AAE0-8B2F-4550-A227-B597D912C4D1}"/>
              </a:ext>
            </a:extLst>
          </p:cNvPr>
          <p:cNvSpPr>
            <a:spLocks noGrp="1"/>
          </p:cNvSpPr>
          <p:nvPr>
            <p:ph type="dt" sz="half" idx="10"/>
          </p:nvPr>
        </p:nvSpPr>
        <p:spPr/>
        <p:txBody>
          <a:bodyPr/>
          <a:lstStyle/>
          <a:p>
            <a:pPr rtl="0"/>
            <a:r>
              <a:rPr lang="es-ES" noProof="0" dirty="0"/>
              <a:t>2021</a:t>
            </a:r>
          </a:p>
        </p:txBody>
      </p:sp>
      <p:sp>
        <p:nvSpPr>
          <p:cNvPr id="5" name="Marcador de pie de página 4">
            <a:extLst>
              <a:ext uri="{FF2B5EF4-FFF2-40B4-BE49-F238E27FC236}">
                <a16:creationId xmlns:a16="http://schemas.microsoft.com/office/drawing/2014/main" id="{D52BF6E7-B575-4BED-939B-1598CD0B414E}"/>
              </a:ext>
            </a:extLst>
          </p:cNvPr>
          <p:cNvSpPr>
            <a:spLocks noGrp="1"/>
          </p:cNvSpPr>
          <p:nvPr>
            <p:ph type="ftr" sz="quarter" idx="11"/>
          </p:nvPr>
        </p:nvSpPr>
        <p:spPr/>
        <p:txBody>
          <a:bodyPr/>
          <a:lstStyle/>
          <a:p>
            <a:pPr rtl="0"/>
            <a:r>
              <a:rPr lang="es-ES" dirty="0"/>
              <a:t>Redes bayesianas</a:t>
            </a:r>
            <a:endParaRPr lang="es-ES" noProof="0" dirty="0"/>
          </a:p>
        </p:txBody>
      </p:sp>
      <p:sp>
        <p:nvSpPr>
          <p:cNvPr id="6" name="Marcador de número de diapositiva 5">
            <a:extLst>
              <a:ext uri="{FF2B5EF4-FFF2-40B4-BE49-F238E27FC236}">
                <a16:creationId xmlns:a16="http://schemas.microsoft.com/office/drawing/2014/main" id="{91BDEA4D-D4FD-4700-A7B4-9C1A9C7405C1}"/>
              </a:ext>
            </a:extLst>
          </p:cNvPr>
          <p:cNvSpPr>
            <a:spLocks noGrp="1"/>
          </p:cNvSpPr>
          <p:nvPr>
            <p:ph type="sldNum" sz="quarter" idx="12"/>
          </p:nvPr>
        </p:nvSpPr>
        <p:spPr/>
        <p:txBody>
          <a:bodyPr/>
          <a:lstStyle/>
          <a:p>
            <a:pPr rtl="0"/>
            <a:fld id="{B5CEABB6-07DC-46E8-9B57-56EC44A396E5}" type="slidenum">
              <a:rPr lang="es-ES" noProof="0" smtClean="0"/>
              <a:t>33</a:t>
            </a:fld>
            <a:endParaRPr lang="es-ES" noProof="0"/>
          </a:p>
        </p:txBody>
      </p:sp>
      <p:sp>
        <p:nvSpPr>
          <p:cNvPr id="15" name="Título 1">
            <a:extLst>
              <a:ext uri="{FF2B5EF4-FFF2-40B4-BE49-F238E27FC236}">
                <a16:creationId xmlns:a16="http://schemas.microsoft.com/office/drawing/2014/main" id="{6570ECCF-D1B9-4E66-90DB-44384E14BAFC}"/>
              </a:ext>
            </a:extLst>
          </p:cNvPr>
          <p:cNvSpPr>
            <a:spLocks noGrp="1"/>
          </p:cNvSpPr>
          <p:nvPr>
            <p:ph type="title"/>
          </p:nvPr>
        </p:nvSpPr>
        <p:spPr>
          <a:xfrm>
            <a:off x="7370767" y="5331704"/>
            <a:ext cx="3983033" cy="846301"/>
          </a:xfrm>
        </p:spPr>
        <p:txBody>
          <a:bodyPr rtlCol="0">
            <a:normAutofit/>
          </a:bodyPr>
          <a:lstStyle/>
          <a:p>
            <a:pPr rtl="0"/>
            <a:r>
              <a:rPr lang="es-ES" dirty="0"/>
              <a:t>Red de asociación </a:t>
            </a:r>
          </a:p>
        </p:txBody>
      </p:sp>
      <p:sp>
        <p:nvSpPr>
          <p:cNvPr id="42" name="Título 1">
            <a:extLst>
              <a:ext uri="{FF2B5EF4-FFF2-40B4-BE49-F238E27FC236}">
                <a16:creationId xmlns:a16="http://schemas.microsoft.com/office/drawing/2014/main" id="{4DCB2D4B-B777-4B24-AF3B-398B90DFFB96}"/>
              </a:ext>
            </a:extLst>
          </p:cNvPr>
          <p:cNvSpPr txBox="1">
            <a:spLocks/>
          </p:cNvSpPr>
          <p:nvPr/>
        </p:nvSpPr>
        <p:spPr>
          <a:xfrm>
            <a:off x="1843434" y="5331704"/>
            <a:ext cx="2438796" cy="8463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s-ES" dirty="0"/>
              <a:t>Naive bayes</a:t>
            </a:r>
          </a:p>
        </p:txBody>
      </p:sp>
      <p:sp>
        <p:nvSpPr>
          <p:cNvPr id="24" name="Elipse 23">
            <a:extLst>
              <a:ext uri="{FF2B5EF4-FFF2-40B4-BE49-F238E27FC236}">
                <a16:creationId xmlns:a16="http://schemas.microsoft.com/office/drawing/2014/main" id="{0341021B-D56F-4A3D-85E4-F5C7F1562EBC}"/>
              </a:ext>
            </a:extLst>
          </p:cNvPr>
          <p:cNvSpPr/>
          <p:nvPr/>
        </p:nvSpPr>
        <p:spPr>
          <a:xfrm>
            <a:off x="3945782" y="3571365"/>
            <a:ext cx="1435735"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location</a:t>
            </a:r>
          </a:p>
        </p:txBody>
      </p:sp>
      <p:sp>
        <p:nvSpPr>
          <p:cNvPr id="25" name="Elipse 24">
            <a:extLst>
              <a:ext uri="{FF2B5EF4-FFF2-40B4-BE49-F238E27FC236}">
                <a16:creationId xmlns:a16="http://schemas.microsoft.com/office/drawing/2014/main" id="{B98D15EA-3CF9-4E4F-A6E0-87777F9B4795}"/>
              </a:ext>
            </a:extLst>
          </p:cNvPr>
          <p:cNvSpPr/>
          <p:nvPr/>
        </p:nvSpPr>
        <p:spPr>
          <a:xfrm>
            <a:off x="2594073" y="3571365"/>
            <a:ext cx="956368"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sex</a:t>
            </a:r>
          </a:p>
        </p:txBody>
      </p:sp>
      <p:sp>
        <p:nvSpPr>
          <p:cNvPr id="27" name="Elipse 26">
            <a:extLst>
              <a:ext uri="{FF2B5EF4-FFF2-40B4-BE49-F238E27FC236}">
                <a16:creationId xmlns:a16="http://schemas.microsoft.com/office/drawing/2014/main" id="{B9FF5917-7371-48AD-8FB7-8EE7432CA874}"/>
              </a:ext>
            </a:extLst>
          </p:cNvPr>
          <p:cNvSpPr/>
          <p:nvPr/>
        </p:nvSpPr>
        <p:spPr>
          <a:xfrm>
            <a:off x="1242364" y="3571365"/>
            <a:ext cx="956368" cy="86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age</a:t>
            </a:r>
          </a:p>
        </p:txBody>
      </p:sp>
      <p:sp>
        <p:nvSpPr>
          <p:cNvPr id="28" name="Elipse 27">
            <a:extLst>
              <a:ext uri="{FF2B5EF4-FFF2-40B4-BE49-F238E27FC236}">
                <a16:creationId xmlns:a16="http://schemas.microsoft.com/office/drawing/2014/main" id="{CB1912C1-335D-4A3A-8B0A-BECE17976921}"/>
              </a:ext>
            </a:extLst>
          </p:cNvPr>
          <p:cNvSpPr/>
          <p:nvPr/>
        </p:nvSpPr>
        <p:spPr>
          <a:xfrm>
            <a:off x="2468740" y="1978798"/>
            <a:ext cx="1207034"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target</a:t>
            </a:r>
          </a:p>
        </p:txBody>
      </p:sp>
      <p:cxnSp>
        <p:nvCxnSpPr>
          <p:cNvPr id="30" name="Conector recto de flecha 29">
            <a:extLst>
              <a:ext uri="{FF2B5EF4-FFF2-40B4-BE49-F238E27FC236}">
                <a16:creationId xmlns:a16="http://schemas.microsoft.com/office/drawing/2014/main" id="{D3DCB802-8402-494D-8DB5-14D9781A33B6}"/>
              </a:ext>
            </a:extLst>
          </p:cNvPr>
          <p:cNvCxnSpPr>
            <a:stCxn id="28" idx="4"/>
            <a:endCxn id="25" idx="0"/>
          </p:cNvCxnSpPr>
          <p:nvPr/>
        </p:nvCxnSpPr>
        <p:spPr>
          <a:xfrm>
            <a:off x="3072257" y="2842624"/>
            <a:ext cx="0" cy="728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ector recto de flecha 30">
            <a:extLst>
              <a:ext uri="{FF2B5EF4-FFF2-40B4-BE49-F238E27FC236}">
                <a16:creationId xmlns:a16="http://schemas.microsoft.com/office/drawing/2014/main" id="{43B2E471-F718-4254-A14C-5DBF023F7655}"/>
              </a:ext>
            </a:extLst>
          </p:cNvPr>
          <p:cNvCxnSpPr>
            <a:cxnSpLocks/>
            <a:stCxn id="28" idx="5"/>
            <a:endCxn id="24" idx="0"/>
          </p:cNvCxnSpPr>
          <p:nvPr/>
        </p:nvCxnSpPr>
        <p:spPr>
          <a:xfrm>
            <a:off x="3499008" y="2716120"/>
            <a:ext cx="1164642" cy="855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ED3EE698-5399-419A-B868-E67B9B1BE3CD}"/>
              </a:ext>
            </a:extLst>
          </p:cNvPr>
          <p:cNvCxnSpPr>
            <a:cxnSpLocks/>
            <a:stCxn id="28" idx="3"/>
            <a:endCxn id="27" idx="0"/>
          </p:cNvCxnSpPr>
          <p:nvPr/>
        </p:nvCxnSpPr>
        <p:spPr>
          <a:xfrm flipH="1">
            <a:off x="1720548" y="2716120"/>
            <a:ext cx="924958" cy="855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Elipse 33">
            <a:extLst>
              <a:ext uri="{FF2B5EF4-FFF2-40B4-BE49-F238E27FC236}">
                <a16:creationId xmlns:a16="http://schemas.microsoft.com/office/drawing/2014/main" id="{D82364B0-4A37-4803-BAAA-5E3B136A1320}"/>
              </a:ext>
            </a:extLst>
          </p:cNvPr>
          <p:cNvSpPr/>
          <p:nvPr/>
        </p:nvSpPr>
        <p:spPr>
          <a:xfrm>
            <a:off x="8496249" y="2705769"/>
            <a:ext cx="1435735"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location</a:t>
            </a:r>
          </a:p>
        </p:txBody>
      </p:sp>
      <p:sp>
        <p:nvSpPr>
          <p:cNvPr id="36" name="Elipse 35">
            <a:extLst>
              <a:ext uri="{FF2B5EF4-FFF2-40B4-BE49-F238E27FC236}">
                <a16:creationId xmlns:a16="http://schemas.microsoft.com/office/drawing/2014/main" id="{4AEB1CB7-247A-4436-9E12-DD2CA5B40E3E}"/>
              </a:ext>
            </a:extLst>
          </p:cNvPr>
          <p:cNvSpPr/>
          <p:nvPr/>
        </p:nvSpPr>
        <p:spPr>
          <a:xfrm>
            <a:off x="9568415" y="4011500"/>
            <a:ext cx="956368"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sex</a:t>
            </a:r>
          </a:p>
        </p:txBody>
      </p:sp>
      <p:sp>
        <p:nvSpPr>
          <p:cNvPr id="37" name="Elipse 36">
            <a:extLst>
              <a:ext uri="{FF2B5EF4-FFF2-40B4-BE49-F238E27FC236}">
                <a16:creationId xmlns:a16="http://schemas.microsoft.com/office/drawing/2014/main" id="{6F7AED08-0128-4ECC-A211-0F36803BFA11}"/>
              </a:ext>
            </a:extLst>
          </p:cNvPr>
          <p:cNvSpPr/>
          <p:nvPr/>
        </p:nvSpPr>
        <p:spPr>
          <a:xfrm>
            <a:off x="7890649" y="4011501"/>
            <a:ext cx="956368" cy="86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age</a:t>
            </a:r>
          </a:p>
        </p:txBody>
      </p:sp>
      <p:sp>
        <p:nvSpPr>
          <p:cNvPr id="38" name="Elipse 37">
            <a:extLst>
              <a:ext uri="{FF2B5EF4-FFF2-40B4-BE49-F238E27FC236}">
                <a16:creationId xmlns:a16="http://schemas.microsoft.com/office/drawing/2014/main" id="{02A014BD-B75A-4A1D-9573-36DD072E405F}"/>
              </a:ext>
            </a:extLst>
          </p:cNvPr>
          <p:cNvSpPr/>
          <p:nvPr/>
        </p:nvSpPr>
        <p:spPr>
          <a:xfrm>
            <a:off x="8610600" y="1231335"/>
            <a:ext cx="1207034" cy="8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target</a:t>
            </a:r>
          </a:p>
        </p:txBody>
      </p:sp>
      <p:cxnSp>
        <p:nvCxnSpPr>
          <p:cNvPr id="39" name="Conector recto de flecha 38">
            <a:extLst>
              <a:ext uri="{FF2B5EF4-FFF2-40B4-BE49-F238E27FC236}">
                <a16:creationId xmlns:a16="http://schemas.microsoft.com/office/drawing/2014/main" id="{54B09606-06D2-458F-8530-F3E13DA40D25}"/>
              </a:ext>
            </a:extLst>
          </p:cNvPr>
          <p:cNvCxnSpPr>
            <a:cxnSpLocks/>
            <a:stCxn id="34" idx="5"/>
            <a:endCxn id="36" idx="0"/>
          </p:cNvCxnSpPr>
          <p:nvPr/>
        </p:nvCxnSpPr>
        <p:spPr>
          <a:xfrm>
            <a:off x="9721725" y="3443091"/>
            <a:ext cx="324874" cy="568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ector recto de flecha 39">
            <a:extLst>
              <a:ext uri="{FF2B5EF4-FFF2-40B4-BE49-F238E27FC236}">
                <a16:creationId xmlns:a16="http://schemas.microsoft.com/office/drawing/2014/main" id="{3747D771-6A46-43C4-ACA8-7F3DCB9E8CD4}"/>
              </a:ext>
            </a:extLst>
          </p:cNvPr>
          <p:cNvCxnSpPr>
            <a:cxnSpLocks/>
            <a:stCxn id="38" idx="4"/>
            <a:endCxn id="34" idx="0"/>
          </p:cNvCxnSpPr>
          <p:nvPr/>
        </p:nvCxnSpPr>
        <p:spPr>
          <a:xfrm>
            <a:off x="9214117" y="2095161"/>
            <a:ext cx="0" cy="610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ector recto de flecha 40">
            <a:extLst>
              <a:ext uri="{FF2B5EF4-FFF2-40B4-BE49-F238E27FC236}">
                <a16:creationId xmlns:a16="http://schemas.microsoft.com/office/drawing/2014/main" id="{7696BB75-7BBD-4D85-80F0-6F9FF3EB48F7}"/>
              </a:ext>
            </a:extLst>
          </p:cNvPr>
          <p:cNvCxnSpPr>
            <a:cxnSpLocks/>
            <a:stCxn id="34" idx="3"/>
            <a:endCxn id="37" idx="0"/>
          </p:cNvCxnSpPr>
          <p:nvPr/>
        </p:nvCxnSpPr>
        <p:spPr>
          <a:xfrm flipH="1">
            <a:off x="8368833" y="3443091"/>
            <a:ext cx="337675" cy="568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ítulo 1">
            <a:extLst>
              <a:ext uri="{FF2B5EF4-FFF2-40B4-BE49-F238E27FC236}">
                <a16:creationId xmlns:a16="http://schemas.microsoft.com/office/drawing/2014/main" id="{5947F04B-D2AA-4C43-B746-85F3E9E38CCA}"/>
              </a:ext>
            </a:extLst>
          </p:cNvPr>
          <p:cNvSpPr txBox="1">
            <a:spLocks/>
          </p:cNvSpPr>
          <p:nvPr/>
        </p:nvSpPr>
        <p:spPr>
          <a:xfrm>
            <a:off x="3990578" y="238501"/>
            <a:ext cx="4210844" cy="637641"/>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s-ES" dirty="0"/>
              <a:t>Modelo 3</a:t>
            </a:r>
          </a:p>
          <a:p>
            <a:pPr algn="ctr"/>
            <a:r>
              <a:rPr lang="es-ES" dirty="0"/>
              <a:t>(NAIVE BAYES Y HNET)</a:t>
            </a:r>
          </a:p>
        </p:txBody>
      </p:sp>
    </p:spTree>
    <p:extLst>
      <p:ext uri="{BB962C8B-B14F-4D97-AF65-F5344CB8AC3E}">
        <p14:creationId xmlns:p14="http://schemas.microsoft.com/office/powerpoint/2010/main" val="951576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uadroTexto 30">
            <a:extLst>
              <a:ext uri="{FF2B5EF4-FFF2-40B4-BE49-F238E27FC236}">
                <a16:creationId xmlns:a16="http://schemas.microsoft.com/office/drawing/2014/main" id="{EC7414F5-FE3A-4A76-BA27-7E1CD7EB8248}"/>
              </a:ext>
            </a:extLst>
          </p:cNvPr>
          <p:cNvSpPr txBox="1"/>
          <p:nvPr/>
        </p:nvSpPr>
        <p:spPr>
          <a:xfrm>
            <a:off x="1489765" y="3971209"/>
            <a:ext cx="3332002" cy="307777"/>
          </a:xfrm>
          <a:prstGeom prst="rect">
            <a:avLst/>
          </a:prstGeom>
          <a:noFill/>
        </p:spPr>
        <p:txBody>
          <a:bodyPr wrap="none" rtlCol="0">
            <a:spAutoFit/>
          </a:bodyPr>
          <a:lstStyle/>
          <a:p>
            <a:pPr algn="ctr"/>
            <a:r>
              <a:rPr lang="es-ES" sz="1400" b="1" dirty="0"/>
              <a:t>Clasificador de imágenes + Naive Bayes</a:t>
            </a:r>
          </a:p>
        </p:txBody>
      </p:sp>
      <p:sp>
        <p:nvSpPr>
          <p:cNvPr id="34" name="Rectángulo 33">
            <a:extLst>
              <a:ext uri="{FF2B5EF4-FFF2-40B4-BE49-F238E27FC236}">
                <a16:creationId xmlns:a16="http://schemas.microsoft.com/office/drawing/2014/main" id="{AE4B70F7-BC07-438F-AA02-9A016081CD35}"/>
              </a:ext>
            </a:extLst>
          </p:cNvPr>
          <p:cNvSpPr/>
          <p:nvPr/>
        </p:nvSpPr>
        <p:spPr>
          <a:xfrm>
            <a:off x="355858" y="3870178"/>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7D0EBE51-CAD4-4DED-AA52-2AF21FC5B770}"/>
              </a:ext>
            </a:extLst>
          </p:cNvPr>
          <p:cNvSpPr/>
          <p:nvPr/>
        </p:nvSpPr>
        <p:spPr>
          <a:xfrm>
            <a:off x="3296093" y="1292985"/>
            <a:ext cx="5599813" cy="2526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3CE0A143-3B1A-4916-8470-F3320ECE0FF8}"/>
              </a:ext>
            </a:extLst>
          </p:cNvPr>
          <p:cNvSpPr>
            <a:spLocks noGrp="1"/>
          </p:cNvSpPr>
          <p:nvPr>
            <p:ph type="title"/>
          </p:nvPr>
        </p:nvSpPr>
        <p:spPr>
          <a:xfrm>
            <a:off x="3990578" y="238501"/>
            <a:ext cx="4210844" cy="637641"/>
          </a:xfrm>
        </p:spPr>
        <p:txBody>
          <a:bodyPr rtlCol="0">
            <a:normAutofit fontScale="90000"/>
          </a:bodyPr>
          <a:lstStyle/>
          <a:p>
            <a:pPr rtl="0"/>
            <a:r>
              <a:rPr lang="es-ES" dirty="0"/>
              <a:t>modelo 3</a:t>
            </a:r>
            <a:br>
              <a:rPr lang="es-ES" dirty="0"/>
            </a:br>
            <a:r>
              <a:rPr lang="es-ES" dirty="0"/>
              <a:t>(submuestreo)</a:t>
            </a:r>
          </a:p>
        </p:txBody>
      </p:sp>
      <p:sp>
        <p:nvSpPr>
          <p:cNvPr id="20" name="Rectángulo 19">
            <a:extLst>
              <a:ext uri="{FF2B5EF4-FFF2-40B4-BE49-F238E27FC236}">
                <a16:creationId xmlns:a16="http://schemas.microsoft.com/office/drawing/2014/main" id="{754712EF-2C25-44B8-8A77-B7808F7875A0}"/>
              </a:ext>
            </a:extLst>
          </p:cNvPr>
          <p:cNvSpPr/>
          <p:nvPr/>
        </p:nvSpPr>
        <p:spPr>
          <a:xfrm>
            <a:off x="6096000" y="3870178"/>
            <a:ext cx="5599813" cy="253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83F8823C-7C80-4147-976E-C7E76278A2C6}"/>
              </a:ext>
            </a:extLst>
          </p:cNvPr>
          <p:cNvSpPr txBox="1"/>
          <p:nvPr/>
        </p:nvSpPr>
        <p:spPr>
          <a:xfrm>
            <a:off x="7117010" y="3971209"/>
            <a:ext cx="3793924" cy="307777"/>
          </a:xfrm>
          <a:prstGeom prst="rect">
            <a:avLst/>
          </a:prstGeom>
          <a:noFill/>
        </p:spPr>
        <p:txBody>
          <a:bodyPr wrap="none" rtlCol="0">
            <a:spAutoFit/>
          </a:bodyPr>
          <a:lstStyle/>
          <a:p>
            <a:pPr algn="ctr"/>
            <a:r>
              <a:rPr lang="es-ES" sz="1400" b="1" dirty="0"/>
              <a:t>Clasificador de imágenes + Red de asociación</a:t>
            </a:r>
          </a:p>
        </p:txBody>
      </p:sp>
      <p:sp>
        <p:nvSpPr>
          <p:cNvPr id="19" name="CuadroTexto 18">
            <a:extLst>
              <a:ext uri="{FF2B5EF4-FFF2-40B4-BE49-F238E27FC236}">
                <a16:creationId xmlns:a16="http://schemas.microsoft.com/office/drawing/2014/main" id="{AF6BF5B1-CAAA-4FCC-AA38-0AF84A264FC1}"/>
              </a:ext>
            </a:extLst>
          </p:cNvPr>
          <p:cNvSpPr txBox="1"/>
          <p:nvPr/>
        </p:nvSpPr>
        <p:spPr>
          <a:xfrm>
            <a:off x="5008204" y="1397917"/>
            <a:ext cx="2175597" cy="307777"/>
          </a:xfrm>
          <a:prstGeom prst="rect">
            <a:avLst/>
          </a:prstGeom>
          <a:noFill/>
        </p:spPr>
        <p:txBody>
          <a:bodyPr wrap="none" rtlCol="0">
            <a:spAutoFit/>
          </a:bodyPr>
          <a:lstStyle/>
          <a:p>
            <a:pPr algn="ctr"/>
            <a:r>
              <a:rPr lang="es-ES" sz="1400" b="1" dirty="0"/>
              <a:t>Clasificador de imágenes</a:t>
            </a:r>
          </a:p>
        </p:txBody>
      </p:sp>
      <p:pic>
        <p:nvPicPr>
          <p:cNvPr id="3" name="Imagen 2">
            <a:extLst>
              <a:ext uri="{FF2B5EF4-FFF2-40B4-BE49-F238E27FC236}">
                <a16:creationId xmlns:a16="http://schemas.microsoft.com/office/drawing/2014/main" id="{C9F61035-8B57-488F-9356-3B09C4BC9E6A}"/>
              </a:ext>
            </a:extLst>
          </p:cNvPr>
          <p:cNvPicPr>
            <a:picLocks noChangeAspect="1"/>
          </p:cNvPicPr>
          <p:nvPr/>
        </p:nvPicPr>
        <p:blipFill>
          <a:blip r:embed="rId3"/>
          <a:stretch>
            <a:fillRect/>
          </a:stretch>
        </p:blipFill>
        <p:spPr>
          <a:xfrm>
            <a:off x="4605089" y="1705694"/>
            <a:ext cx="2981819" cy="2077923"/>
          </a:xfrm>
          <a:prstGeom prst="rect">
            <a:avLst/>
          </a:prstGeom>
        </p:spPr>
      </p:pic>
      <p:pic>
        <p:nvPicPr>
          <p:cNvPr id="5" name="Imagen 4">
            <a:extLst>
              <a:ext uri="{FF2B5EF4-FFF2-40B4-BE49-F238E27FC236}">
                <a16:creationId xmlns:a16="http://schemas.microsoft.com/office/drawing/2014/main" id="{0250F182-3574-49FE-8DE0-FD17B0659638}"/>
              </a:ext>
            </a:extLst>
          </p:cNvPr>
          <p:cNvPicPr>
            <a:picLocks noChangeAspect="1"/>
          </p:cNvPicPr>
          <p:nvPr/>
        </p:nvPicPr>
        <p:blipFill>
          <a:blip r:embed="rId4"/>
          <a:stretch>
            <a:fillRect/>
          </a:stretch>
        </p:blipFill>
        <p:spPr>
          <a:xfrm>
            <a:off x="1724331" y="4297640"/>
            <a:ext cx="2862865" cy="2009382"/>
          </a:xfrm>
          <a:prstGeom prst="rect">
            <a:avLst/>
          </a:prstGeom>
        </p:spPr>
      </p:pic>
      <p:pic>
        <p:nvPicPr>
          <p:cNvPr id="7" name="Imagen 6">
            <a:extLst>
              <a:ext uri="{FF2B5EF4-FFF2-40B4-BE49-F238E27FC236}">
                <a16:creationId xmlns:a16="http://schemas.microsoft.com/office/drawing/2014/main" id="{06072557-218E-4FC0-A56F-748FA7C6D2CB}"/>
              </a:ext>
            </a:extLst>
          </p:cNvPr>
          <p:cNvPicPr>
            <a:picLocks noChangeAspect="1"/>
          </p:cNvPicPr>
          <p:nvPr/>
        </p:nvPicPr>
        <p:blipFill>
          <a:blip r:embed="rId5"/>
          <a:stretch>
            <a:fillRect/>
          </a:stretch>
        </p:blipFill>
        <p:spPr>
          <a:xfrm>
            <a:off x="7586908" y="4324468"/>
            <a:ext cx="2880761" cy="1982554"/>
          </a:xfrm>
          <a:prstGeom prst="rect">
            <a:avLst/>
          </a:prstGeom>
        </p:spPr>
      </p:pic>
      <p:sp>
        <p:nvSpPr>
          <p:cNvPr id="27" name="CuadroTexto 26">
            <a:extLst>
              <a:ext uri="{FF2B5EF4-FFF2-40B4-BE49-F238E27FC236}">
                <a16:creationId xmlns:a16="http://schemas.microsoft.com/office/drawing/2014/main" id="{1430393B-401A-4139-B0FD-A1E314F9A334}"/>
              </a:ext>
            </a:extLst>
          </p:cNvPr>
          <p:cNvSpPr txBox="1"/>
          <p:nvPr/>
        </p:nvSpPr>
        <p:spPr>
          <a:xfrm>
            <a:off x="391013" y="5877579"/>
            <a:ext cx="1175729" cy="523220"/>
          </a:xfrm>
          <a:prstGeom prst="rect">
            <a:avLst/>
          </a:prstGeom>
          <a:noFill/>
        </p:spPr>
        <p:txBody>
          <a:bodyPr wrap="square">
            <a:spAutoFit/>
          </a:bodyPr>
          <a:lstStyle/>
          <a:p>
            <a:r>
              <a:rPr lang="es-ES" sz="1400" dirty="0"/>
              <a:t>Curva AUC-ROC = 0,83</a:t>
            </a:r>
          </a:p>
        </p:txBody>
      </p:sp>
      <p:sp>
        <p:nvSpPr>
          <p:cNvPr id="29" name="CuadroTexto 28">
            <a:extLst>
              <a:ext uri="{FF2B5EF4-FFF2-40B4-BE49-F238E27FC236}">
                <a16:creationId xmlns:a16="http://schemas.microsoft.com/office/drawing/2014/main" id="{0A0D1D0C-2661-42F3-9ED7-CD078DCC2349}"/>
              </a:ext>
            </a:extLst>
          </p:cNvPr>
          <p:cNvSpPr txBox="1"/>
          <p:nvPr/>
        </p:nvSpPr>
        <p:spPr>
          <a:xfrm>
            <a:off x="6091625" y="5877579"/>
            <a:ext cx="1175729" cy="523220"/>
          </a:xfrm>
          <a:prstGeom prst="rect">
            <a:avLst/>
          </a:prstGeom>
          <a:noFill/>
        </p:spPr>
        <p:txBody>
          <a:bodyPr wrap="square">
            <a:spAutoFit/>
          </a:bodyPr>
          <a:lstStyle/>
          <a:p>
            <a:r>
              <a:rPr lang="es-ES" sz="1400" dirty="0"/>
              <a:t>Curva AUC-ROC = 0,81</a:t>
            </a:r>
          </a:p>
        </p:txBody>
      </p:sp>
      <p:sp>
        <p:nvSpPr>
          <p:cNvPr id="36" name="CuadroTexto 35">
            <a:extLst>
              <a:ext uri="{FF2B5EF4-FFF2-40B4-BE49-F238E27FC236}">
                <a16:creationId xmlns:a16="http://schemas.microsoft.com/office/drawing/2014/main" id="{3F37B82D-723E-4196-B8C1-6561E1F5505E}"/>
              </a:ext>
            </a:extLst>
          </p:cNvPr>
          <p:cNvSpPr txBox="1"/>
          <p:nvPr/>
        </p:nvSpPr>
        <p:spPr>
          <a:xfrm>
            <a:off x="3296091" y="3260397"/>
            <a:ext cx="1175729" cy="523220"/>
          </a:xfrm>
          <a:prstGeom prst="rect">
            <a:avLst/>
          </a:prstGeom>
          <a:noFill/>
        </p:spPr>
        <p:txBody>
          <a:bodyPr wrap="square">
            <a:spAutoFit/>
          </a:bodyPr>
          <a:lstStyle/>
          <a:p>
            <a:r>
              <a:rPr lang="es-ES" sz="1400" dirty="0"/>
              <a:t>Curva AUC-ROC = 0,78</a:t>
            </a:r>
          </a:p>
        </p:txBody>
      </p:sp>
    </p:spTree>
    <p:extLst>
      <p:ext uri="{BB962C8B-B14F-4D97-AF65-F5344CB8AC3E}">
        <p14:creationId xmlns:p14="http://schemas.microsoft.com/office/powerpoint/2010/main" val="2255253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uadroTexto 30">
            <a:extLst>
              <a:ext uri="{FF2B5EF4-FFF2-40B4-BE49-F238E27FC236}">
                <a16:creationId xmlns:a16="http://schemas.microsoft.com/office/drawing/2014/main" id="{EC7414F5-FE3A-4A76-BA27-7E1CD7EB8248}"/>
              </a:ext>
            </a:extLst>
          </p:cNvPr>
          <p:cNvSpPr txBox="1"/>
          <p:nvPr/>
        </p:nvSpPr>
        <p:spPr>
          <a:xfrm>
            <a:off x="1489765" y="3971209"/>
            <a:ext cx="3332002" cy="307777"/>
          </a:xfrm>
          <a:prstGeom prst="rect">
            <a:avLst/>
          </a:prstGeom>
          <a:noFill/>
        </p:spPr>
        <p:txBody>
          <a:bodyPr wrap="none" rtlCol="0">
            <a:spAutoFit/>
          </a:bodyPr>
          <a:lstStyle/>
          <a:p>
            <a:pPr algn="ctr"/>
            <a:r>
              <a:rPr lang="es-ES" sz="1400" b="1" dirty="0"/>
              <a:t>Clasificador de imágenes + Naive Bayes</a:t>
            </a:r>
          </a:p>
        </p:txBody>
      </p:sp>
      <p:sp>
        <p:nvSpPr>
          <p:cNvPr id="34" name="Rectángulo 33">
            <a:extLst>
              <a:ext uri="{FF2B5EF4-FFF2-40B4-BE49-F238E27FC236}">
                <a16:creationId xmlns:a16="http://schemas.microsoft.com/office/drawing/2014/main" id="{AE4B70F7-BC07-438F-AA02-9A016081CD35}"/>
              </a:ext>
            </a:extLst>
          </p:cNvPr>
          <p:cNvSpPr/>
          <p:nvPr/>
        </p:nvSpPr>
        <p:spPr>
          <a:xfrm>
            <a:off x="355858" y="3870178"/>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7D0EBE51-CAD4-4DED-AA52-2AF21FC5B770}"/>
              </a:ext>
            </a:extLst>
          </p:cNvPr>
          <p:cNvSpPr/>
          <p:nvPr/>
        </p:nvSpPr>
        <p:spPr>
          <a:xfrm>
            <a:off x="3296093" y="1292985"/>
            <a:ext cx="5599813" cy="2526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3CE0A143-3B1A-4916-8470-F3320ECE0FF8}"/>
              </a:ext>
            </a:extLst>
          </p:cNvPr>
          <p:cNvSpPr>
            <a:spLocks noGrp="1"/>
          </p:cNvSpPr>
          <p:nvPr>
            <p:ph type="title"/>
          </p:nvPr>
        </p:nvSpPr>
        <p:spPr>
          <a:xfrm>
            <a:off x="3990578" y="238501"/>
            <a:ext cx="4210844" cy="637641"/>
          </a:xfrm>
        </p:spPr>
        <p:txBody>
          <a:bodyPr rtlCol="0">
            <a:normAutofit fontScale="90000"/>
          </a:bodyPr>
          <a:lstStyle/>
          <a:p>
            <a:pPr rtl="0"/>
            <a:r>
              <a:rPr lang="es-ES" dirty="0"/>
              <a:t>modelo 3</a:t>
            </a:r>
            <a:br>
              <a:rPr lang="es-ES" dirty="0"/>
            </a:br>
            <a:r>
              <a:rPr lang="es-ES" dirty="0"/>
              <a:t>(</a:t>
            </a:r>
            <a:r>
              <a:rPr lang="es-ES" dirty="0" err="1"/>
              <a:t>sobremuestreo</a:t>
            </a:r>
            <a:r>
              <a:rPr lang="es-ES" dirty="0"/>
              <a:t>)</a:t>
            </a:r>
          </a:p>
        </p:txBody>
      </p:sp>
      <p:sp>
        <p:nvSpPr>
          <p:cNvPr id="20" name="Rectángulo 19">
            <a:extLst>
              <a:ext uri="{FF2B5EF4-FFF2-40B4-BE49-F238E27FC236}">
                <a16:creationId xmlns:a16="http://schemas.microsoft.com/office/drawing/2014/main" id="{754712EF-2C25-44B8-8A77-B7808F7875A0}"/>
              </a:ext>
            </a:extLst>
          </p:cNvPr>
          <p:cNvSpPr/>
          <p:nvPr/>
        </p:nvSpPr>
        <p:spPr>
          <a:xfrm>
            <a:off x="6096000" y="3870178"/>
            <a:ext cx="5599813" cy="253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83F8823C-7C80-4147-976E-C7E76278A2C6}"/>
              </a:ext>
            </a:extLst>
          </p:cNvPr>
          <p:cNvSpPr txBox="1"/>
          <p:nvPr/>
        </p:nvSpPr>
        <p:spPr>
          <a:xfrm>
            <a:off x="7117010" y="3971209"/>
            <a:ext cx="3793924" cy="307777"/>
          </a:xfrm>
          <a:prstGeom prst="rect">
            <a:avLst/>
          </a:prstGeom>
          <a:noFill/>
        </p:spPr>
        <p:txBody>
          <a:bodyPr wrap="none" rtlCol="0">
            <a:spAutoFit/>
          </a:bodyPr>
          <a:lstStyle/>
          <a:p>
            <a:pPr algn="ctr"/>
            <a:r>
              <a:rPr lang="es-ES" sz="1400" b="1" dirty="0"/>
              <a:t>Clasificador de imágenes + Red de asociación</a:t>
            </a:r>
          </a:p>
        </p:txBody>
      </p:sp>
      <p:sp>
        <p:nvSpPr>
          <p:cNvPr id="19" name="CuadroTexto 18">
            <a:extLst>
              <a:ext uri="{FF2B5EF4-FFF2-40B4-BE49-F238E27FC236}">
                <a16:creationId xmlns:a16="http://schemas.microsoft.com/office/drawing/2014/main" id="{AF6BF5B1-CAAA-4FCC-AA38-0AF84A264FC1}"/>
              </a:ext>
            </a:extLst>
          </p:cNvPr>
          <p:cNvSpPr txBox="1"/>
          <p:nvPr/>
        </p:nvSpPr>
        <p:spPr>
          <a:xfrm>
            <a:off x="5008201" y="1397917"/>
            <a:ext cx="2175596" cy="307777"/>
          </a:xfrm>
          <a:prstGeom prst="rect">
            <a:avLst/>
          </a:prstGeom>
          <a:noFill/>
        </p:spPr>
        <p:txBody>
          <a:bodyPr wrap="none" rtlCol="0">
            <a:spAutoFit/>
          </a:bodyPr>
          <a:lstStyle/>
          <a:p>
            <a:pPr algn="ctr"/>
            <a:r>
              <a:rPr lang="es-ES" sz="1400" b="1" dirty="0"/>
              <a:t>Clasificador de imágenes</a:t>
            </a:r>
          </a:p>
        </p:txBody>
      </p:sp>
      <p:pic>
        <p:nvPicPr>
          <p:cNvPr id="4" name="Imagen 3">
            <a:extLst>
              <a:ext uri="{FF2B5EF4-FFF2-40B4-BE49-F238E27FC236}">
                <a16:creationId xmlns:a16="http://schemas.microsoft.com/office/drawing/2014/main" id="{20617844-AA05-42C4-B4A8-1912BDF0013F}"/>
              </a:ext>
            </a:extLst>
          </p:cNvPr>
          <p:cNvPicPr>
            <a:picLocks noChangeAspect="1"/>
          </p:cNvPicPr>
          <p:nvPr/>
        </p:nvPicPr>
        <p:blipFill>
          <a:blip r:embed="rId3"/>
          <a:stretch>
            <a:fillRect/>
          </a:stretch>
        </p:blipFill>
        <p:spPr>
          <a:xfrm>
            <a:off x="4613332" y="1705694"/>
            <a:ext cx="2965335" cy="2103535"/>
          </a:xfrm>
          <a:prstGeom prst="rect">
            <a:avLst/>
          </a:prstGeom>
        </p:spPr>
      </p:pic>
      <p:pic>
        <p:nvPicPr>
          <p:cNvPr id="7" name="Imagen 6">
            <a:extLst>
              <a:ext uri="{FF2B5EF4-FFF2-40B4-BE49-F238E27FC236}">
                <a16:creationId xmlns:a16="http://schemas.microsoft.com/office/drawing/2014/main" id="{0D8525E2-6538-4912-818F-3EB220D6AF53}"/>
              </a:ext>
            </a:extLst>
          </p:cNvPr>
          <p:cNvPicPr>
            <a:picLocks noChangeAspect="1"/>
          </p:cNvPicPr>
          <p:nvPr/>
        </p:nvPicPr>
        <p:blipFill rotWithShape="1">
          <a:blip r:embed="rId4"/>
          <a:srcRect l="330"/>
          <a:stretch/>
        </p:blipFill>
        <p:spPr>
          <a:xfrm>
            <a:off x="1724025" y="4282650"/>
            <a:ext cx="2872988" cy="2020782"/>
          </a:xfrm>
          <a:prstGeom prst="rect">
            <a:avLst/>
          </a:prstGeom>
        </p:spPr>
      </p:pic>
      <p:pic>
        <p:nvPicPr>
          <p:cNvPr id="9" name="Imagen 8">
            <a:extLst>
              <a:ext uri="{FF2B5EF4-FFF2-40B4-BE49-F238E27FC236}">
                <a16:creationId xmlns:a16="http://schemas.microsoft.com/office/drawing/2014/main" id="{28CA22F3-86BB-4D63-AE46-E9BA40FECC78}"/>
              </a:ext>
            </a:extLst>
          </p:cNvPr>
          <p:cNvPicPr>
            <a:picLocks noChangeAspect="1"/>
          </p:cNvPicPr>
          <p:nvPr/>
        </p:nvPicPr>
        <p:blipFill>
          <a:blip r:embed="rId5"/>
          <a:stretch>
            <a:fillRect/>
          </a:stretch>
        </p:blipFill>
        <p:spPr>
          <a:xfrm>
            <a:off x="7578667" y="4257392"/>
            <a:ext cx="3012213" cy="2071298"/>
          </a:xfrm>
          <a:prstGeom prst="rect">
            <a:avLst/>
          </a:prstGeom>
        </p:spPr>
      </p:pic>
      <p:sp>
        <p:nvSpPr>
          <p:cNvPr id="17" name="CuadroTexto 16">
            <a:extLst>
              <a:ext uri="{FF2B5EF4-FFF2-40B4-BE49-F238E27FC236}">
                <a16:creationId xmlns:a16="http://schemas.microsoft.com/office/drawing/2014/main" id="{1651B683-D42B-422C-AE87-05C32D0D3381}"/>
              </a:ext>
            </a:extLst>
          </p:cNvPr>
          <p:cNvSpPr txBox="1"/>
          <p:nvPr/>
        </p:nvSpPr>
        <p:spPr>
          <a:xfrm>
            <a:off x="3296091" y="3260397"/>
            <a:ext cx="1175729" cy="523220"/>
          </a:xfrm>
          <a:prstGeom prst="rect">
            <a:avLst/>
          </a:prstGeom>
          <a:noFill/>
        </p:spPr>
        <p:txBody>
          <a:bodyPr wrap="square">
            <a:spAutoFit/>
          </a:bodyPr>
          <a:lstStyle/>
          <a:p>
            <a:r>
              <a:rPr lang="es-ES" sz="1400" dirty="0"/>
              <a:t>Curva AUC-ROC = 0,63</a:t>
            </a:r>
          </a:p>
        </p:txBody>
      </p:sp>
      <p:sp>
        <p:nvSpPr>
          <p:cNvPr id="18" name="CuadroTexto 17">
            <a:extLst>
              <a:ext uri="{FF2B5EF4-FFF2-40B4-BE49-F238E27FC236}">
                <a16:creationId xmlns:a16="http://schemas.microsoft.com/office/drawing/2014/main" id="{BCC1450C-4A28-45F9-AAF5-9964954331F3}"/>
              </a:ext>
            </a:extLst>
          </p:cNvPr>
          <p:cNvSpPr txBox="1"/>
          <p:nvPr/>
        </p:nvSpPr>
        <p:spPr>
          <a:xfrm>
            <a:off x="391013" y="5877579"/>
            <a:ext cx="1175729" cy="523220"/>
          </a:xfrm>
          <a:prstGeom prst="rect">
            <a:avLst/>
          </a:prstGeom>
          <a:noFill/>
        </p:spPr>
        <p:txBody>
          <a:bodyPr wrap="square">
            <a:spAutoFit/>
          </a:bodyPr>
          <a:lstStyle/>
          <a:p>
            <a:r>
              <a:rPr lang="es-ES" sz="1400" dirty="0"/>
              <a:t>Curva AUC-ROC = 0,71</a:t>
            </a:r>
          </a:p>
        </p:txBody>
      </p:sp>
      <p:sp>
        <p:nvSpPr>
          <p:cNvPr id="22" name="CuadroTexto 21">
            <a:extLst>
              <a:ext uri="{FF2B5EF4-FFF2-40B4-BE49-F238E27FC236}">
                <a16:creationId xmlns:a16="http://schemas.microsoft.com/office/drawing/2014/main" id="{070E99FC-A931-4C1E-8561-14783C7B7337}"/>
              </a:ext>
            </a:extLst>
          </p:cNvPr>
          <p:cNvSpPr txBox="1"/>
          <p:nvPr/>
        </p:nvSpPr>
        <p:spPr>
          <a:xfrm>
            <a:off x="6091625" y="5877579"/>
            <a:ext cx="1175729" cy="523220"/>
          </a:xfrm>
          <a:prstGeom prst="rect">
            <a:avLst/>
          </a:prstGeom>
          <a:noFill/>
        </p:spPr>
        <p:txBody>
          <a:bodyPr wrap="square">
            <a:spAutoFit/>
          </a:bodyPr>
          <a:lstStyle/>
          <a:p>
            <a:r>
              <a:rPr lang="es-ES" sz="1400" dirty="0"/>
              <a:t>Curva AUC-ROC = 0,70</a:t>
            </a:r>
          </a:p>
        </p:txBody>
      </p:sp>
    </p:spTree>
    <p:extLst>
      <p:ext uri="{BB962C8B-B14F-4D97-AF65-F5344CB8AC3E}">
        <p14:creationId xmlns:p14="http://schemas.microsoft.com/office/powerpoint/2010/main" val="181939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uadroTexto 30">
            <a:extLst>
              <a:ext uri="{FF2B5EF4-FFF2-40B4-BE49-F238E27FC236}">
                <a16:creationId xmlns:a16="http://schemas.microsoft.com/office/drawing/2014/main" id="{EC7414F5-FE3A-4A76-BA27-7E1CD7EB8248}"/>
              </a:ext>
            </a:extLst>
          </p:cNvPr>
          <p:cNvSpPr txBox="1"/>
          <p:nvPr/>
        </p:nvSpPr>
        <p:spPr>
          <a:xfrm>
            <a:off x="1489765" y="3971209"/>
            <a:ext cx="3332002" cy="307777"/>
          </a:xfrm>
          <a:prstGeom prst="rect">
            <a:avLst/>
          </a:prstGeom>
          <a:noFill/>
        </p:spPr>
        <p:txBody>
          <a:bodyPr wrap="none" rtlCol="0">
            <a:spAutoFit/>
          </a:bodyPr>
          <a:lstStyle/>
          <a:p>
            <a:pPr algn="ctr"/>
            <a:r>
              <a:rPr lang="es-ES" sz="1400" b="1" dirty="0"/>
              <a:t>Clasificador de imágenes + Naive Bayes</a:t>
            </a:r>
          </a:p>
        </p:txBody>
      </p:sp>
      <p:sp>
        <p:nvSpPr>
          <p:cNvPr id="34" name="Rectángulo 33">
            <a:extLst>
              <a:ext uri="{FF2B5EF4-FFF2-40B4-BE49-F238E27FC236}">
                <a16:creationId xmlns:a16="http://schemas.microsoft.com/office/drawing/2014/main" id="{AE4B70F7-BC07-438F-AA02-9A016081CD35}"/>
              </a:ext>
            </a:extLst>
          </p:cNvPr>
          <p:cNvSpPr/>
          <p:nvPr/>
        </p:nvSpPr>
        <p:spPr>
          <a:xfrm>
            <a:off x="355858" y="3870178"/>
            <a:ext cx="5599813" cy="2530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7D0EBE51-CAD4-4DED-AA52-2AF21FC5B770}"/>
              </a:ext>
            </a:extLst>
          </p:cNvPr>
          <p:cNvSpPr/>
          <p:nvPr/>
        </p:nvSpPr>
        <p:spPr>
          <a:xfrm>
            <a:off x="3296093" y="1292985"/>
            <a:ext cx="5599813" cy="2526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3CE0A143-3B1A-4916-8470-F3320ECE0FF8}"/>
              </a:ext>
            </a:extLst>
          </p:cNvPr>
          <p:cNvSpPr>
            <a:spLocks noGrp="1"/>
          </p:cNvSpPr>
          <p:nvPr>
            <p:ph type="title"/>
          </p:nvPr>
        </p:nvSpPr>
        <p:spPr>
          <a:xfrm>
            <a:off x="3990578" y="238501"/>
            <a:ext cx="4210844" cy="637641"/>
          </a:xfrm>
        </p:spPr>
        <p:txBody>
          <a:bodyPr rtlCol="0">
            <a:normAutofit fontScale="90000"/>
          </a:bodyPr>
          <a:lstStyle/>
          <a:p>
            <a:pPr rtl="0"/>
            <a:r>
              <a:rPr lang="es-ES" dirty="0"/>
              <a:t>modelo 3</a:t>
            </a:r>
            <a:br>
              <a:rPr lang="es-ES" dirty="0"/>
            </a:br>
            <a:r>
              <a:rPr lang="es-ES" dirty="0"/>
              <a:t>(función de pérdida ponderada)</a:t>
            </a:r>
          </a:p>
        </p:txBody>
      </p:sp>
      <p:sp>
        <p:nvSpPr>
          <p:cNvPr id="20" name="Rectángulo 19">
            <a:extLst>
              <a:ext uri="{FF2B5EF4-FFF2-40B4-BE49-F238E27FC236}">
                <a16:creationId xmlns:a16="http://schemas.microsoft.com/office/drawing/2014/main" id="{754712EF-2C25-44B8-8A77-B7808F7875A0}"/>
              </a:ext>
            </a:extLst>
          </p:cNvPr>
          <p:cNvSpPr/>
          <p:nvPr/>
        </p:nvSpPr>
        <p:spPr>
          <a:xfrm>
            <a:off x="6096000" y="3870178"/>
            <a:ext cx="5599813" cy="253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83F8823C-7C80-4147-976E-C7E76278A2C6}"/>
              </a:ext>
            </a:extLst>
          </p:cNvPr>
          <p:cNvSpPr txBox="1"/>
          <p:nvPr/>
        </p:nvSpPr>
        <p:spPr>
          <a:xfrm>
            <a:off x="7117010" y="3971209"/>
            <a:ext cx="3793924" cy="307777"/>
          </a:xfrm>
          <a:prstGeom prst="rect">
            <a:avLst/>
          </a:prstGeom>
          <a:noFill/>
        </p:spPr>
        <p:txBody>
          <a:bodyPr wrap="none" rtlCol="0">
            <a:spAutoFit/>
          </a:bodyPr>
          <a:lstStyle/>
          <a:p>
            <a:pPr algn="ctr"/>
            <a:r>
              <a:rPr lang="es-ES" sz="1400" b="1" dirty="0"/>
              <a:t>Clasificador de imágenes + Red de asociación</a:t>
            </a:r>
          </a:p>
        </p:txBody>
      </p:sp>
      <p:sp>
        <p:nvSpPr>
          <p:cNvPr id="19" name="CuadroTexto 18">
            <a:extLst>
              <a:ext uri="{FF2B5EF4-FFF2-40B4-BE49-F238E27FC236}">
                <a16:creationId xmlns:a16="http://schemas.microsoft.com/office/drawing/2014/main" id="{AF6BF5B1-CAAA-4FCC-AA38-0AF84A264FC1}"/>
              </a:ext>
            </a:extLst>
          </p:cNvPr>
          <p:cNvSpPr txBox="1"/>
          <p:nvPr/>
        </p:nvSpPr>
        <p:spPr>
          <a:xfrm>
            <a:off x="5008201" y="1397917"/>
            <a:ext cx="2175596" cy="307777"/>
          </a:xfrm>
          <a:prstGeom prst="rect">
            <a:avLst/>
          </a:prstGeom>
          <a:noFill/>
        </p:spPr>
        <p:txBody>
          <a:bodyPr wrap="none" rtlCol="0">
            <a:spAutoFit/>
          </a:bodyPr>
          <a:lstStyle/>
          <a:p>
            <a:pPr algn="ctr"/>
            <a:r>
              <a:rPr lang="es-ES" sz="1400" b="1" dirty="0"/>
              <a:t>Clasificador de imágenes</a:t>
            </a:r>
          </a:p>
        </p:txBody>
      </p:sp>
      <p:pic>
        <p:nvPicPr>
          <p:cNvPr id="4" name="Imagen 3">
            <a:extLst>
              <a:ext uri="{FF2B5EF4-FFF2-40B4-BE49-F238E27FC236}">
                <a16:creationId xmlns:a16="http://schemas.microsoft.com/office/drawing/2014/main" id="{CDBAF631-ED03-4866-8230-528656D573B4}"/>
              </a:ext>
            </a:extLst>
          </p:cNvPr>
          <p:cNvPicPr>
            <a:picLocks noChangeAspect="1"/>
          </p:cNvPicPr>
          <p:nvPr/>
        </p:nvPicPr>
        <p:blipFill rotWithShape="1">
          <a:blip r:embed="rId3"/>
          <a:srcRect b="1184"/>
          <a:stretch/>
        </p:blipFill>
        <p:spPr>
          <a:xfrm>
            <a:off x="4635059" y="1705694"/>
            <a:ext cx="2921881" cy="2032869"/>
          </a:xfrm>
          <a:prstGeom prst="rect">
            <a:avLst/>
          </a:prstGeom>
        </p:spPr>
      </p:pic>
      <p:pic>
        <p:nvPicPr>
          <p:cNvPr id="7" name="Imagen 6">
            <a:extLst>
              <a:ext uri="{FF2B5EF4-FFF2-40B4-BE49-F238E27FC236}">
                <a16:creationId xmlns:a16="http://schemas.microsoft.com/office/drawing/2014/main" id="{F5D29DE3-9819-47EA-850B-67CEC9F20577}"/>
              </a:ext>
            </a:extLst>
          </p:cNvPr>
          <p:cNvPicPr>
            <a:picLocks noChangeAspect="1"/>
          </p:cNvPicPr>
          <p:nvPr/>
        </p:nvPicPr>
        <p:blipFill>
          <a:blip r:embed="rId4"/>
          <a:stretch>
            <a:fillRect/>
          </a:stretch>
        </p:blipFill>
        <p:spPr>
          <a:xfrm>
            <a:off x="1729193" y="4278986"/>
            <a:ext cx="2950011" cy="2052442"/>
          </a:xfrm>
          <a:prstGeom prst="rect">
            <a:avLst/>
          </a:prstGeom>
        </p:spPr>
      </p:pic>
      <p:pic>
        <p:nvPicPr>
          <p:cNvPr id="9" name="Imagen 8">
            <a:extLst>
              <a:ext uri="{FF2B5EF4-FFF2-40B4-BE49-F238E27FC236}">
                <a16:creationId xmlns:a16="http://schemas.microsoft.com/office/drawing/2014/main" id="{E7DBAEBD-2C01-43E4-A1E9-E081FACED5EA}"/>
              </a:ext>
            </a:extLst>
          </p:cNvPr>
          <p:cNvPicPr>
            <a:picLocks noChangeAspect="1"/>
          </p:cNvPicPr>
          <p:nvPr/>
        </p:nvPicPr>
        <p:blipFill rotWithShape="1">
          <a:blip r:embed="rId5"/>
          <a:srcRect l="573" r="1"/>
          <a:stretch/>
        </p:blipFill>
        <p:spPr>
          <a:xfrm>
            <a:off x="7556940" y="4278986"/>
            <a:ext cx="2953524" cy="2052442"/>
          </a:xfrm>
          <a:prstGeom prst="rect">
            <a:avLst/>
          </a:prstGeom>
        </p:spPr>
      </p:pic>
      <p:sp>
        <p:nvSpPr>
          <p:cNvPr id="17" name="CuadroTexto 16">
            <a:extLst>
              <a:ext uri="{FF2B5EF4-FFF2-40B4-BE49-F238E27FC236}">
                <a16:creationId xmlns:a16="http://schemas.microsoft.com/office/drawing/2014/main" id="{614C4EDB-4D0D-4AF0-9C05-AD3F66A60D38}"/>
              </a:ext>
            </a:extLst>
          </p:cNvPr>
          <p:cNvSpPr txBox="1"/>
          <p:nvPr/>
        </p:nvSpPr>
        <p:spPr>
          <a:xfrm>
            <a:off x="3296091" y="3260397"/>
            <a:ext cx="1175729" cy="523220"/>
          </a:xfrm>
          <a:prstGeom prst="rect">
            <a:avLst/>
          </a:prstGeom>
          <a:noFill/>
        </p:spPr>
        <p:txBody>
          <a:bodyPr wrap="square">
            <a:spAutoFit/>
          </a:bodyPr>
          <a:lstStyle/>
          <a:p>
            <a:r>
              <a:rPr lang="es-ES" sz="1400" dirty="0"/>
              <a:t>Curva AUC-ROC = 0,79</a:t>
            </a:r>
          </a:p>
        </p:txBody>
      </p:sp>
      <p:sp>
        <p:nvSpPr>
          <p:cNvPr id="18" name="CuadroTexto 17">
            <a:extLst>
              <a:ext uri="{FF2B5EF4-FFF2-40B4-BE49-F238E27FC236}">
                <a16:creationId xmlns:a16="http://schemas.microsoft.com/office/drawing/2014/main" id="{4CAA0152-2A51-400F-8276-EF7E68DF0A4A}"/>
              </a:ext>
            </a:extLst>
          </p:cNvPr>
          <p:cNvSpPr txBox="1"/>
          <p:nvPr/>
        </p:nvSpPr>
        <p:spPr>
          <a:xfrm>
            <a:off x="391013" y="5877579"/>
            <a:ext cx="1175729" cy="523220"/>
          </a:xfrm>
          <a:prstGeom prst="rect">
            <a:avLst/>
          </a:prstGeom>
          <a:noFill/>
        </p:spPr>
        <p:txBody>
          <a:bodyPr wrap="square">
            <a:spAutoFit/>
          </a:bodyPr>
          <a:lstStyle/>
          <a:p>
            <a:r>
              <a:rPr lang="es-ES" sz="1400" dirty="0"/>
              <a:t>Curva AUC-ROC = 0,80</a:t>
            </a:r>
          </a:p>
        </p:txBody>
      </p:sp>
      <p:sp>
        <p:nvSpPr>
          <p:cNvPr id="22" name="CuadroTexto 21">
            <a:extLst>
              <a:ext uri="{FF2B5EF4-FFF2-40B4-BE49-F238E27FC236}">
                <a16:creationId xmlns:a16="http://schemas.microsoft.com/office/drawing/2014/main" id="{DFA3429B-EE85-4F9D-A6D6-B7FA9E83D7BA}"/>
              </a:ext>
            </a:extLst>
          </p:cNvPr>
          <p:cNvSpPr txBox="1"/>
          <p:nvPr/>
        </p:nvSpPr>
        <p:spPr>
          <a:xfrm>
            <a:off x="6091625" y="5877579"/>
            <a:ext cx="1175729" cy="523220"/>
          </a:xfrm>
          <a:prstGeom prst="rect">
            <a:avLst/>
          </a:prstGeom>
          <a:noFill/>
        </p:spPr>
        <p:txBody>
          <a:bodyPr wrap="square">
            <a:spAutoFit/>
          </a:bodyPr>
          <a:lstStyle/>
          <a:p>
            <a:r>
              <a:rPr lang="es-ES" sz="1400" dirty="0"/>
              <a:t>Curva AUC-ROC = 0,79</a:t>
            </a:r>
          </a:p>
        </p:txBody>
      </p:sp>
    </p:spTree>
    <p:extLst>
      <p:ext uri="{BB962C8B-B14F-4D97-AF65-F5344CB8AC3E}">
        <p14:creationId xmlns:p14="http://schemas.microsoft.com/office/powerpoint/2010/main" val="189401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BF3AAE0-8B2F-4550-A227-B597D912C4D1}"/>
              </a:ext>
            </a:extLst>
          </p:cNvPr>
          <p:cNvSpPr>
            <a:spLocks noGrp="1"/>
          </p:cNvSpPr>
          <p:nvPr>
            <p:ph type="dt" sz="half" idx="10"/>
          </p:nvPr>
        </p:nvSpPr>
        <p:spPr/>
        <p:txBody>
          <a:bodyPr/>
          <a:lstStyle/>
          <a:p>
            <a:pPr rtl="0"/>
            <a:r>
              <a:rPr lang="es-ES" noProof="0" dirty="0"/>
              <a:t>2021</a:t>
            </a:r>
          </a:p>
        </p:txBody>
      </p:sp>
      <p:sp>
        <p:nvSpPr>
          <p:cNvPr id="5" name="Marcador de pie de página 4">
            <a:extLst>
              <a:ext uri="{FF2B5EF4-FFF2-40B4-BE49-F238E27FC236}">
                <a16:creationId xmlns:a16="http://schemas.microsoft.com/office/drawing/2014/main" id="{D52BF6E7-B575-4BED-939B-1598CD0B414E}"/>
              </a:ext>
            </a:extLst>
          </p:cNvPr>
          <p:cNvSpPr>
            <a:spLocks noGrp="1"/>
          </p:cNvSpPr>
          <p:nvPr>
            <p:ph type="ftr" sz="quarter" idx="11"/>
          </p:nvPr>
        </p:nvSpPr>
        <p:spPr/>
        <p:txBody>
          <a:bodyPr/>
          <a:lstStyle/>
          <a:p>
            <a:pPr rtl="0"/>
            <a:r>
              <a:rPr lang="es-ES" noProof="0" dirty="0"/>
              <a:t>Modelos implementados</a:t>
            </a:r>
          </a:p>
        </p:txBody>
      </p:sp>
      <p:sp>
        <p:nvSpPr>
          <p:cNvPr id="6" name="Marcador de número de diapositiva 5">
            <a:extLst>
              <a:ext uri="{FF2B5EF4-FFF2-40B4-BE49-F238E27FC236}">
                <a16:creationId xmlns:a16="http://schemas.microsoft.com/office/drawing/2014/main" id="{91BDEA4D-D4FD-4700-A7B4-9C1A9C7405C1}"/>
              </a:ext>
            </a:extLst>
          </p:cNvPr>
          <p:cNvSpPr>
            <a:spLocks noGrp="1"/>
          </p:cNvSpPr>
          <p:nvPr>
            <p:ph type="sldNum" sz="quarter" idx="12"/>
          </p:nvPr>
        </p:nvSpPr>
        <p:spPr/>
        <p:txBody>
          <a:bodyPr/>
          <a:lstStyle/>
          <a:p>
            <a:pPr rtl="0"/>
            <a:fld id="{B5CEABB6-07DC-46E8-9B57-56EC44A396E5}" type="slidenum">
              <a:rPr lang="es-ES" noProof="0" smtClean="0"/>
              <a:t>37</a:t>
            </a:fld>
            <a:endParaRPr lang="es-ES" noProof="0"/>
          </a:p>
        </p:txBody>
      </p:sp>
      <p:sp>
        <p:nvSpPr>
          <p:cNvPr id="42" name="Título 1">
            <a:extLst>
              <a:ext uri="{FF2B5EF4-FFF2-40B4-BE49-F238E27FC236}">
                <a16:creationId xmlns:a16="http://schemas.microsoft.com/office/drawing/2014/main" id="{4DCB2D4B-B777-4B24-AF3B-398B90DFFB96}"/>
              </a:ext>
            </a:extLst>
          </p:cNvPr>
          <p:cNvSpPr txBox="1">
            <a:spLocks/>
          </p:cNvSpPr>
          <p:nvPr/>
        </p:nvSpPr>
        <p:spPr>
          <a:xfrm>
            <a:off x="9610726" y="5857374"/>
            <a:ext cx="1743074" cy="4989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s-ES" sz="2000" dirty="0"/>
              <a:t>Datos 2020</a:t>
            </a:r>
          </a:p>
        </p:txBody>
      </p:sp>
      <p:sp>
        <p:nvSpPr>
          <p:cNvPr id="8" name="Título 1">
            <a:extLst>
              <a:ext uri="{FF2B5EF4-FFF2-40B4-BE49-F238E27FC236}">
                <a16:creationId xmlns:a16="http://schemas.microsoft.com/office/drawing/2014/main" id="{234049E7-0022-4377-A2C6-B31F39E940B7}"/>
              </a:ext>
            </a:extLst>
          </p:cNvPr>
          <p:cNvSpPr txBox="1">
            <a:spLocks/>
          </p:cNvSpPr>
          <p:nvPr/>
        </p:nvSpPr>
        <p:spPr>
          <a:xfrm>
            <a:off x="3990578" y="238501"/>
            <a:ext cx="4210844" cy="6376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s-ES" dirty="0"/>
              <a:t>Modelo 4</a:t>
            </a:r>
          </a:p>
        </p:txBody>
      </p:sp>
      <p:graphicFrame>
        <p:nvGraphicFramePr>
          <p:cNvPr id="18" name="Tabla 3">
            <a:extLst>
              <a:ext uri="{FF2B5EF4-FFF2-40B4-BE49-F238E27FC236}">
                <a16:creationId xmlns:a16="http://schemas.microsoft.com/office/drawing/2014/main" id="{07AE5AA5-9CEC-45B1-8FC4-4871421B9817}"/>
              </a:ext>
            </a:extLst>
          </p:cNvPr>
          <p:cNvGraphicFramePr>
            <a:graphicFrameLocks noGrp="1"/>
          </p:cNvGraphicFramePr>
          <p:nvPr>
            <p:extLst>
              <p:ext uri="{D42A27DB-BD31-4B8C-83A1-F6EECF244321}">
                <p14:modId xmlns:p14="http://schemas.microsoft.com/office/powerpoint/2010/main" val="3295950106"/>
              </p:ext>
            </p:extLst>
          </p:nvPr>
        </p:nvGraphicFramePr>
        <p:xfrm>
          <a:off x="6136632" y="4075800"/>
          <a:ext cx="5266544" cy="1920240"/>
        </p:xfrm>
        <a:graphic>
          <a:graphicData uri="http://schemas.openxmlformats.org/drawingml/2006/table">
            <a:tbl>
              <a:tblPr firstRow="1" bandRow="1">
                <a:tableStyleId>{5C22544A-7EE6-4342-B048-85BDC9FD1C3A}</a:tableStyleId>
              </a:tblPr>
              <a:tblGrid>
                <a:gridCol w="1668905">
                  <a:extLst>
                    <a:ext uri="{9D8B030D-6E8A-4147-A177-3AD203B41FA5}">
                      <a16:colId xmlns:a16="http://schemas.microsoft.com/office/drawing/2014/main" val="1153620261"/>
                    </a:ext>
                  </a:extLst>
                </a:gridCol>
                <a:gridCol w="1364105">
                  <a:extLst>
                    <a:ext uri="{9D8B030D-6E8A-4147-A177-3AD203B41FA5}">
                      <a16:colId xmlns:a16="http://schemas.microsoft.com/office/drawing/2014/main" val="267168526"/>
                    </a:ext>
                  </a:extLst>
                </a:gridCol>
                <a:gridCol w="2233534">
                  <a:extLst>
                    <a:ext uri="{9D8B030D-6E8A-4147-A177-3AD203B41FA5}">
                      <a16:colId xmlns:a16="http://schemas.microsoft.com/office/drawing/2014/main" val="2431736800"/>
                    </a:ext>
                  </a:extLst>
                </a:gridCol>
              </a:tblGrid>
              <a:tr h="451556">
                <a:tc>
                  <a:txBody>
                    <a:bodyPr/>
                    <a:lstStyle/>
                    <a:p>
                      <a:r>
                        <a:rPr lang="es-ES" b="1" dirty="0">
                          <a:solidFill>
                            <a:schemeClr val="tx1"/>
                          </a:solidFill>
                        </a:rPr>
                        <a:t>Conjunto de entrenamiento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s-ES" b="0" dirty="0">
                          <a:solidFill>
                            <a:schemeClr val="tx1"/>
                          </a:solidFill>
                        </a:rPr>
                        <a:t>20.819</a:t>
                      </a:r>
                    </a:p>
                    <a:p>
                      <a:r>
                        <a:rPr lang="es-ES" b="0" dirty="0">
                          <a:solidFill>
                            <a:schemeClr val="tx1"/>
                          </a:solidFill>
                        </a:rPr>
                        <a:t>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b="0" dirty="0">
                          <a:solidFill>
                            <a:schemeClr val="tx1"/>
                          </a:solidFill>
                        </a:rPr>
                        <a:t>0 – 20.451 imágenes</a:t>
                      </a:r>
                    </a:p>
                    <a:p>
                      <a:r>
                        <a:rPr lang="es-ES" b="0" dirty="0">
                          <a:solidFill>
                            <a:schemeClr val="tx1"/>
                          </a:solidFill>
                        </a:rPr>
                        <a:t>1 – 368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131148"/>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validación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5.205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5.113 imágenes</a:t>
                      </a:r>
                    </a:p>
                    <a:p>
                      <a:r>
                        <a:rPr lang="es-ES" dirty="0">
                          <a:solidFill>
                            <a:schemeClr val="tx1"/>
                          </a:solidFill>
                        </a:rPr>
                        <a:t>1 - 92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4420689"/>
                  </a:ext>
                </a:extLst>
              </a:tr>
              <a:tr h="45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schemeClr val="tx1"/>
                          </a:solidFill>
                        </a:rPr>
                        <a:t>Conjunto de prueba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3.904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dirty="0">
                          <a:solidFill>
                            <a:schemeClr val="tx1"/>
                          </a:solidFill>
                        </a:rPr>
                        <a:t>0 – 3.835 imágenes</a:t>
                      </a:r>
                    </a:p>
                    <a:p>
                      <a:r>
                        <a:rPr lang="es-ES" dirty="0">
                          <a:solidFill>
                            <a:schemeClr val="tx1"/>
                          </a:solidFill>
                        </a:rPr>
                        <a:t>1 - 69 imágenes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5570020"/>
                  </a:ext>
                </a:extLst>
              </a:tr>
            </a:tbl>
          </a:graphicData>
        </a:graphic>
      </p:graphicFrame>
      <p:pic>
        <p:nvPicPr>
          <p:cNvPr id="3" name="Imagen 2">
            <a:extLst>
              <a:ext uri="{FF2B5EF4-FFF2-40B4-BE49-F238E27FC236}">
                <a16:creationId xmlns:a16="http://schemas.microsoft.com/office/drawing/2014/main" id="{DC6FEB91-65E9-458A-89A0-55C2CFF5E97E}"/>
              </a:ext>
            </a:extLst>
          </p:cNvPr>
          <p:cNvPicPr>
            <a:picLocks noChangeAspect="1"/>
          </p:cNvPicPr>
          <p:nvPr/>
        </p:nvPicPr>
        <p:blipFill>
          <a:blip r:embed="rId2"/>
          <a:stretch>
            <a:fillRect/>
          </a:stretch>
        </p:blipFill>
        <p:spPr>
          <a:xfrm>
            <a:off x="6136632" y="1257928"/>
            <a:ext cx="5307176" cy="1988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a:extLst>
              <a:ext uri="{FF2B5EF4-FFF2-40B4-BE49-F238E27FC236}">
                <a16:creationId xmlns:a16="http://schemas.microsoft.com/office/drawing/2014/main" id="{34159EE8-F6DB-42FE-8D67-443F924C7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41" y="1108181"/>
            <a:ext cx="35433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23AF530-3004-4FC9-AFDA-AF8393AF5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166" y="3854820"/>
            <a:ext cx="34194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41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rtlCol="0"/>
          <a:lstStyle/>
          <a:p>
            <a:pPr rtl="0"/>
            <a:r>
              <a:rPr lang="es-ES" dirty="0"/>
              <a:t>Conclusiones</a:t>
            </a:r>
          </a:p>
        </p:txBody>
      </p:sp>
      <p:sp>
        <p:nvSpPr>
          <p:cNvPr id="3" name="Marcador de contenido 2">
            <a:extLst>
              <a:ext uri="{FF2B5EF4-FFF2-40B4-BE49-F238E27FC236}">
                <a16:creationId xmlns:a16="http://schemas.microsoft.com/office/drawing/2014/main" id="{E14BBEAF-B516-45F4-9EF6-A9F65111580F}"/>
              </a:ext>
            </a:extLst>
          </p:cNvPr>
          <p:cNvSpPr>
            <a:spLocks noGrp="1"/>
          </p:cNvSpPr>
          <p:nvPr>
            <p:ph type="body" idx="1"/>
          </p:nvPr>
        </p:nvSpPr>
        <p:spPr>
          <a:xfrm>
            <a:off x="5476875" y="3236137"/>
            <a:ext cx="5968536" cy="2220876"/>
          </a:xfrm>
        </p:spPr>
        <p:txBody>
          <a:bodyPr vert="horz" lIns="91440" tIns="45720" rIns="91440" bIns="45720" rtlCol="0" anchor="b">
            <a:normAutofit lnSpcReduction="10000"/>
          </a:bodyPr>
          <a:lstStyle/>
          <a:p>
            <a:pPr marL="285750" indent="-285750" rtl="0">
              <a:buFontTx/>
              <a:buChar char="-"/>
            </a:pPr>
            <a:r>
              <a:rPr lang="es-ES" dirty="0"/>
              <a:t>Diseñar una red bayesiana a partir de datos tabulares puede mejorar la clasificación frente a únicamente tener en cuenta la imagen de la lesión.</a:t>
            </a:r>
          </a:p>
          <a:p>
            <a:pPr marL="285750" indent="-285750" rtl="0">
              <a:buFontTx/>
              <a:buChar char="-"/>
            </a:pPr>
            <a:r>
              <a:rPr lang="es-ES" dirty="0"/>
              <a:t>Se expone la importancia de buscar relaciones entre las variables que puede ayudar a diseñar la red bayesiana que se ajuste a los datos.</a:t>
            </a:r>
          </a:p>
          <a:p>
            <a:pPr marL="285750" indent="-285750" rtl="0">
              <a:buFontTx/>
              <a:buChar char="-"/>
            </a:pPr>
            <a:r>
              <a:rPr lang="es-ES" dirty="0"/>
              <a:t>El diagnóstico con la ayuda de las redes neuronales convolucionales junto a una red bayesiana puede ser beneficiosa y más acertada.</a:t>
            </a:r>
          </a:p>
        </p:txBody>
      </p:sp>
      <p:sp>
        <p:nvSpPr>
          <p:cNvPr id="4" name="Marcador de fecha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rtlCol="0"/>
          <a:lstStyle/>
          <a:p>
            <a:pPr rtl="0"/>
            <a:r>
              <a:rPr lang="es-ES" dirty="0"/>
              <a:t>2021</a:t>
            </a:r>
          </a:p>
        </p:txBody>
      </p:sp>
      <p:sp>
        <p:nvSpPr>
          <p:cNvPr id="5" name="Marcador de pie de página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rtlCol="0"/>
          <a:lstStyle/>
          <a:p>
            <a:pPr rtl="0"/>
            <a:r>
              <a:rPr lang="es-ES" dirty="0"/>
              <a:t>Conclusiones de TFG</a:t>
            </a:r>
          </a:p>
        </p:txBody>
      </p:sp>
      <p:sp>
        <p:nvSpPr>
          <p:cNvPr id="6" name="Marcador de número de diapositiva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38</a:t>
            </a:fld>
            <a:endParaRPr lang="es-ES"/>
          </a:p>
        </p:txBody>
      </p:sp>
      <p:pic>
        <p:nvPicPr>
          <p:cNvPr id="4098" name="Picture 2" descr="Stages of Melanoma - AIM at Melanoma Foundation">
            <a:extLst>
              <a:ext uri="{FF2B5EF4-FFF2-40B4-BE49-F238E27FC236}">
                <a16:creationId xmlns:a16="http://schemas.microsoft.com/office/drawing/2014/main" id="{49F5D6DD-2A21-445E-A9AF-22309F1E6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27" y="4147684"/>
            <a:ext cx="3922231" cy="220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fecha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rtlCol="0"/>
          <a:lstStyle/>
          <a:p>
            <a:pPr rtl="0"/>
            <a:r>
              <a:rPr lang="es-ES" dirty="0"/>
              <a:t>2021</a:t>
            </a:r>
          </a:p>
        </p:txBody>
      </p:sp>
      <p:sp>
        <p:nvSpPr>
          <p:cNvPr id="13" name="Marcador de pie de página 12">
            <a:extLst>
              <a:ext uri="{FF2B5EF4-FFF2-40B4-BE49-F238E27FC236}">
                <a16:creationId xmlns:a16="http://schemas.microsoft.com/office/drawing/2014/main" id="{F4A37AA9-0BEE-42AC-8CC0-AE5B8663553A}"/>
              </a:ext>
            </a:extLst>
          </p:cNvPr>
          <p:cNvSpPr>
            <a:spLocks noGrp="1"/>
          </p:cNvSpPr>
          <p:nvPr>
            <p:ph type="ftr" sz="quarter" idx="11"/>
          </p:nvPr>
        </p:nvSpPr>
        <p:spPr>
          <a:xfrm>
            <a:off x="2763699" y="6234329"/>
            <a:ext cx="4114800" cy="365125"/>
          </a:xfrm>
        </p:spPr>
        <p:txBody>
          <a:bodyPr rtlCol="0"/>
          <a:lstStyle/>
          <a:p>
            <a:pPr rtl="0"/>
            <a:r>
              <a:rPr lang="es-ES" dirty="0"/>
              <a:t>Presentación de TFG</a:t>
            </a:r>
          </a:p>
        </p:txBody>
      </p:sp>
      <p:sp>
        <p:nvSpPr>
          <p:cNvPr id="14" name="Marcador de número de diapositiva 13">
            <a:extLst>
              <a:ext uri="{FF2B5EF4-FFF2-40B4-BE49-F238E27FC236}">
                <a16:creationId xmlns:a16="http://schemas.microsoft.com/office/drawing/2014/main" id="{42152A75-1CD2-44EC-9374-C83D4604A5DD}"/>
              </a:ext>
            </a:extLst>
          </p:cNvPr>
          <p:cNvSpPr>
            <a:spLocks noGrp="1"/>
          </p:cNvSpPr>
          <p:nvPr>
            <p:ph type="sldNum" sz="quarter" idx="12"/>
          </p:nvPr>
        </p:nvSpPr>
        <p:spPr>
          <a:xfrm>
            <a:off x="7335699" y="6234329"/>
            <a:ext cx="2743200" cy="365125"/>
          </a:xfrm>
        </p:spPr>
        <p:txBody>
          <a:bodyPr rtlCol="0"/>
          <a:lstStyle/>
          <a:p>
            <a:pPr rtl="0"/>
            <a:fld id="{B5CEABB6-07DC-46E8-9B57-56EC44A396E5}" type="slidenum">
              <a:rPr lang="es-ES" smtClean="0"/>
              <a:pPr rtl="0"/>
              <a:t>39</a:t>
            </a:fld>
            <a:endParaRPr lang="es-ES" dirty="0"/>
          </a:p>
        </p:txBody>
      </p:sp>
      <p:sp>
        <p:nvSpPr>
          <p:cNvPr id="3" name="Título 2">
            <a:extLst>
              <a:ext uri="{FF2B5EF4-FFF2-40B4-BE49-F238E27FC236}">
                <a16:creationId xmlns:a16="http://schemas.microsoft.com/office/drawing/2014/main" id="{3A8D92DB-C672-4F97-A2A3-5533939E6D75}"/>
              </a:ext>
            </a:extLst>
          </p:cNvPr>
          <p:cNvSpPr>
            <a:spLocks noGrp="1"/>
          </p:cNvSpPr>
          <p:nvPr>
            <p:ph type="title"/>
          </p:nvPr>
        </p:nvSpPr>
        <p:spPr>
          <a:xfrm>
            <a:off x="6711223" y="322551"/>
            <a:ext cx="4114800" cy="576859"/>
          </a:xfrm>
        </p:spPr>
        <p:txBody>
          <a:bodyPr>
            <a:normAutofit/>
          </a:bodyPr>
          <a:lstStyle/>
          <a:p>
            <a:r>
              <a:rPr lang="es-ES" dirty="0"/>
              <a:t>VISIÓN GENERAL</a:t>
            </a:r>
          </a:p>
        </p:txBody>
      </p:sp>
      <p:pic>
        <p:nvPicPr>
          <p:cNvPr id="78" name="Picture 4" descr="Review: DenseNet — Dense Convolutional Network (Image Classification) | by  Sik-Ho Tsang | Towards Data Science">
            <a:extLst>
              <a:ext uri="{FF2B5EF4-FFF2-40B4-BE49-F238E27FC236}">
                <a16:creationId xmlns:a16="http://schemas.microsoft.com/office/drawing/2014/main" id="{C2C69B4B-F5FA-4595-B5A2-4EA1FF1142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b="15286"/>
          <a:stretch/>
        </p:blipFill>
        <p:spPr bwMode="auto">
          <a:xfrm>
            <a:off x="2061518" y="1565888"/>
            <a:ext cx="3954163" cy="15394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9" name="Imagen 78">
            <a:extLst>
              <a:ext uri="{FF2B5EF4-FFF2-40B4-BE49-F238E27FC236}">
                <a16:creationId xmlns:a16="http://schemas.microsoft.com/office/drawing/2014/main" id="{1B4C554D-184B-46AA-9C67-CD8F48F9D452}"/>
              </a:ext>
            </a:extLst>
          </p:cNvPr>
          <p:cNvPicPr>
            <a:picLocks noChangeAspect="1"/>
          </p:cNvPicPr>
          <p:nvPr/>
        </p:nvPicPr>
        <p:blipFill>
          <a:blip r:embed="rId4"/>
          <a:stretch>
            <a:fillRect/>
          </a:stretch>
        </p:blipFill>
        <p:spPr>
          <a:xfrm>
            <a:off x="465087" y="2217563"/>
            <a:ext cx="1334105" cy="901301"/>
          </a:xfrm>
          <a:prstGeom prst="rect">
            <a:avLst/>
          </a:prstGeom>
        </p:spPr>
      </p:pic>
      <p:sp>
        <p:nvSpPr>
          <p:cNvPr id="81" name="CuadroTexto 80">
            <a:extLst>
              <a:ext uri="{FF2B5EF4-FFF2-40B4-BE49-F238E27FC236}">
                <a16:creationId xmlns:a16="http://schemas.microsoft.com/office/drawing/2014/main" id="{1A1E42E5-886F-491F-8F80-F08ACF520537}"/>
              </a:ext>
            </a:extLst>
          </p:cNvPr>
          <p:cNvSpPr txBox="1"/>
          <p:nvPr/>
        </p:nvSpPr>
        <p:spPr>
          <a:xfrm>
            <a:off x="7991530" y="1837232"/>
            <a:ext cx="701458" cy="1754326"/>
          </a:xfrm>
          <a:prstGeom prst="rect">
            <a:avLst/>
          </a:prstGeom>
          <a:noFill/>
          <a:ln>
            <a:solidFill>
              <a:srgbClr val="4D1434"/>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0.30</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0.1</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0.43</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a:t>
            </a:r>
          </a:p>
        </p:txBody>
      </p:sp>
      <p:sp>
        <p:nvSpPr>
          <p:cNvPr id="82" name="CuadroTexto 81">
            <a:extLst>
              <a:ext uri="{FF2B5EF4-FFF2-40B4-BE49-F238E27FC236}">
                <a16:creationId xmlns:a16="http://schemas.microsoft.com/office/drawing/2014/main" id="{6B6A40E7-5C53-4B23-A7DD-F1C8BD83662D}"/>
              </a:ext>
            </a:extLst>
          </p:cNvPr>
          <p:cNvSpPr txBox="1"/>
          <p:nvPr/>
        </p:nvSpPr>
        <p:spPr>
          <a:xfrm>
            <a:off x="7623239" y="1467900"/>
            <a:ext cx="1396001" cy="369332"/>
          </a:xfrm>
          <a:prstGeom prst="rect">
            <a:avLst/>
          </a:prstGeom>
          <a:noFill/>
        </p:spPr>
        <p:txBody>
          <a:bodyPr wrap="square" rtlCol="0">
            <a:spAutoFit/>
          </a:bodyPr>
          <a:lstStyle/>
          <a:p>
            <a:pPr algn="ctr" defTabSz="457200"/>
            <a:r>
              <a:rPr lang="es-ES" dirty="0">
                <a:solidFill>
                  <a:prstClr val="black"/>
                </a:solidFill>
                <a:latin typeface="Gill Sans MT" panose="020B0502020104020203"/>
              </a:rPr>
              <a:t>Predicciones </a:t>
            </a:r>
          </a:p>
        </p:txBody>
      </p:sp>
      <p:sp>
        <p:nvSpPr>
          <p:cNvPr id="87" name="CuadroTexto 86">
            <a:extLst>
              <a:ext uri="{FF2B5EF4-FFF2-40B4-BE49-F238E27FC236}">
                <a16:creationId xmlns:a16="http://schemas.microsoft.com/office/drawing/2014/main" id="{DC8F8972-14C6-4D4A-BF1B-D759ADF4B7F0}"/>
              </a:ext>
            </a:extLst>
          </p:cNvPr>
          <p:cNvSpPr txBox="1"/>
          <p:nvPr/>
        </p:nvSpPr>
        <p:spPr>
          <a:xfrm>
            <a:off x="2059677" y="3043278"/>
            <a:ext cx="39560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57200"/>
            <a:r>
              <a:rPr lang="es-ES" dirty="0">
                <a:solidFill>
                  <a:prstClr val="black"/>
                </a:solidFill>
                <a:latin typeface="Gill Sans MT" panose="020B0502020104020203"/>
              </a:rPr>
              <a:t>Red neuronal convolucional</a:t>
            </a:r>
          </a:p>
        </p:txBody>
      </p:sp>
      <p:sp>
        <p:nvSpPr>
          <p:cNvPr id="89" name="CuadroTexto 88">
            <a:extLst>
              <a:ext uri="{FF2B5EF4-FFF2-40B4-BE49-F238E27FC236}">
                <a16:creationId xmlns:a16="http://schemas.microsoft.com/office/drawing/2014/main" id="{BD1ED74E-0BCB-44D8-9601-B30876DF072D}"/>
              </a:ext>
            </a:extLst>
          </p:cNvPr>
          <p:cNvSpPr txBox="1"/>
          <p:nvPr/>
        </p:nvSpPr>
        <p:spPr>
          <a:xfrm>
            <a:off x="6015681" y="2529729"/>
            <a:ext cx="1438772" cy="369332"/>
          </a:xfrm>
          <a:prstGeom prst="rect">
            <a:avLst/>
          </a:prstGeom>
          <a:solidFill>
            <a:sysClr val="window" lastClr="FFFFFF"/>
          </a:solidFill>
          <a:ln w="22225" cap="rnd" cmpd="sng" algn="ctr">
            <a:solidFill>
              <a:srgbClr val="903163"/>
            </a:solidFill>
            <a:prstDash val="solid"/>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Gill Sans MT" panose="020B0502020104020203"/>
                <a:ea typeface="+mn-ea"/>
                <a:cs typeface="+mn-cs"/>
              </a:rPr>
              <a:t>MODELO</a:t>
            </a:r>
          </a:p>
        </p:txBody>
      </p:sp>
      <p:cxnSp>
        <p:nvCxnSpPr>
          <p:cNvPr id="90" name="Conector recto de flecha 89">
            <a:extLst>
              <a:ext uri="{FF2B5EF4-FFF2-40B4-BE49-F238E27FC236}">
                <a16:creationId xmlns:a16="http://schemas.microsoft.com/office/drawing/2014/main" id="{8B237FCE-5D5F-4227-8D74-5E90450D61DC}"/>
              </a:ext>
            </a:extLst>
          </p:cNvPr>
          <p:cNvCxnSpPr>
            <a:cxnSpLocks/>
            <a:stCxn id="89" idx="3"/>
            <a:endCxn id="81" idx="1"/>
          </p:cNvCxnSpPr>
          <p:nvPr/>
        </p:nvCxnSpPr>
        <p:spPr>
          <a:xfrm>
            <a:off x="7454453" y="2714395"/>
            <a:ext cx="537077" cy="0"/>
          </a:xfrm>
          <a:prstGeom prst="straightConnector1">
            <a:avLst/>
          </a:prstGeom>
          <a:noFill/>
          <a:ln w="12700" cap="rnd" cmpd="sng" algn="ctr">
            <a:solidFill>
              <a:srgbClr val="4D1434">
                <a:lumMod val="90000"/>
              </a:srgbClr>
            </a:solidFill>
            <a:prstDash val="solid"/>
            <a:tailEnd type="triangle"/>
          </a:ln>
          <a:effectLst/>
        </p:spPr>
      </p:cxnSp>
      <p:cxnSp>
        <p:nvCxnSpPr>
          <p:cNvPr id="94" name="Conector recto de flecha 93">
            <a:extLst>
              <a:ext uri="{FF2B5EF4-FFF2-40B4-BE49-F238E27FC236}">
                <a16:creationId xmlns:a16="http://schemas.microsoft.com/office/drawing/2014/main" id="{58D72782-8EA3-4A1E-B654-A3CADC4CC9A0}"/>
              </a:ext>
            </a:extLst>
          </p:cNvPr>
          <p:cNvCxnSpPr>
            <a:cxnSpLocks/>
            <a:stCxn id="81" idx="3"/>
          </p:cNvCxnSpPr>
          <p:nvPr/>
        </p:nvCxnSpPr>
        <p:spPr>
          <a:xfrm>
            <a:off x="8692988" y="2714395"/>
            <a:ext cx="776931" cy="0"/>
          </a:xfrm>
          <a:prstGeom prst="straightConnector1">
            <a:avLst/>
          </a:prstGeom>
          <a:noFill/>
          <a:ln w="12700" cap="rnd" cmpd="sng" algn="ctr">
            <a:solidFill>
              <a:srgbClr val="4D1434">
                <a:lumMod val="90000"/>
              </a:srgbClr>
            </a:solidFill>
            <a:prstDash val="solid"/>
            <a:tailEnd type="triangle"/>
          </a:ln>
          <a:effectLst/>
        </p:spPr>
      </p:cxnSp>
      <p:pic>
        <p:nvPicPr>
          <p:cNvPr id="97" name="Imagen 96">
            <a:extLst>
              <a:ext uri="{FF2B5EF4-FFF2-40B4-BE49-F238E27FC236}">
                <a16:creationId xmlns:a16="http://schemas.microsoft.com/office/drawing/2014/main" id="{A9C45B5D-C748-4B01-BD5E-0CE3BF3A19AF}"/>
              </a:ext>
            </a:extLst>
          </p:cNvPr>
          <p:cNvPicPr>
            <a:picLocks noChangeAspect="1"/>
          </p:cNvPicPr>
          <p:nvPr/>
        </p:nvPicPr>
        <p:blipFill>
          <a:blip r:embed="rId4"/>
          <a:stretch>
            <a:fillRect/>
          </a:stretch>
        </p:blipFill>
        <p:spPr>
          <a:xfrm>
            <a:off x="527589" y="2283443"/>
            <a:ext cx="1334105" cy="901301"/>
          </a:xfrm>
          <a:prstGeom prst="rect">
            <a:avLst/>
          </a:prstGeom>
        </p:spPr>
      </p:pic>
      <p:pic>
        <p:nvPicPr>
          <p:cNvPr id="98" name="Imagen 97">
            <a:extLst>
              <a:ext uri="{FF2B5EF4-FFF2-40B4-BE49-F238E27FC236}">
                <a16:creationId xmlns:a16="http://schemas.microsoft.com/office/drawing/2014/main" id="{6DA56409-EA68-4BAF-ACC6-CDFC594A0694}"/>
              </a:ext>
            </a:extLst>
          </p:cNvPr>
          <p:cNvPicPr>
            <a:picLocks noChangeAspect="1"/>
          </p:cNvPicPr>
          <p:nvPr/>
        </p:nvPicPr>
        <p:blipFill>
          <a:blip r:embed="rId4"/>
          <a:stretch>
            <a:fillRect/>
          </a:stretch>
        </p:blipFill>
        <p:spPr>
          <a:xfrm>
            <a:off x="607909" y="2368025"/>
            <a:ext cx="1334105" cy="901301"/>
          </a:xfrm>
          <a:prstGeom prst="rect">
            <a:avLst/>
          </a:prstGeom>
        </p:spPr>
      </p:pic>
      <p:pic>
        <p:nvPicPr>
          <p:cNvPr id="99" name="Imagen 98">
            <a:extLst>
              <a:ext uri="{FF2B5EF4-FFF2-40B4-BE49-F238E27FC236}">
                <a16:creationId xmlns:a16="http://schemas.microsoft.com/office/drawing/2014/main" id="{B61D0575-B05B-47F0-86FF-6DD502A7BBAE}"/>
              </a:ext>
            </a:extLst>
          </p:cNvPr>
          <p:cNvPicPr>
            <a:picLocks noChangeAspect="1"/>
          </p:cNvPicPr>
          <p:nvPr/>
        </p:nvPicPr>
        <p:blipFill>
          <a:blip r:embed="rId4"/>
          <a:stretch>
            <a:fillRect/>
          </a:stretch>
        </p:blipFill>
        <p:spPr>
          <a:xfrm>
            <a:off x="725571" y="2448157"/>
            <a:ext cx="1334105" cy="901301"/>
          </a:xfrm>
          <a:prstGeom prst="rect">
            <a:avLst/>
          </a:prstGeom>
          <a:ln>
            <a:noFill/>
          </a:ln>
          <a:effectLst>
            <a:outerShdw blurRad="292100" dist="139700" dir="2700000" algn="tl" rotWithShape="0">
              <a:srgbClr val="333333">
                <a:alpha val="65000"/>
              </a:srgbClr>
            </a:outerShdw>
          </a:effectLst>
        </p:spPr>
      </p:pic>
      <p:sp>
        <p:nvSpPr>
          <p:cNvPr id="104" name="CuadroTexto 103">
            <a:extLst>
              <a:ext uri="{FF2B5EF4-FFF2-40B4-BE49-F238E27FC236}">
                <a16:creationId xmlns:a16="http://schemas.microsoft.com/office/drawing/2014/main" id="{90E76472-EF4E-4679-8965-C0888F43CA1C}"/>
              </a:ext>
            </a:extLst>
          </p:cNvPr>
          <p:cNvSpPr txBox="1"/>
          <p:nvPr/>
        </p:nvSpPr>
        <p:spPr>
          <a:xfrm>
            <a:off x="9469919" y="2503260"/>
            <a:ext cx="1438772" cy="369332"/>
          </a:xfrm>
          <a:prstGeom prst="rect">
            <a:avLst/>
          </a:prstGeom>
          <a:noFill/>
          <a:ln>
            <a:solidFill>
              <a:srgbClr val="4D1434"/>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Evaluación I</a:t>
            </a:r>
          </a:p>
        </p:txBody>
      </p:sp>
      <p:sp>
        <p:nvSpPr>
          <p:cNvPr id="105" name="CuadroTexto 104">
            <a:extLst>
              <a:ext uri="{FF2B5EF4-FFF2-40B4-BE49-F238E27FC236}">
                <a16:creationId xmlns:a16="http://schemas.microsoft.com/office/drawing/2014/main" id="{ECBFDACF-B828-4659-B812-357D2BA42DCE}"/>
              </a:ext>
            </a:extLst>
          </p:cNvPr>
          <p:cNvSpPr txBox="1"/>
          <p:nvPr/>
        </p:nvSpPr>
        <p:spPr>
          <a:xfrm>
            <a:off x="9711370" y="2863695"/>
            <a:ext cx="1581937" cy="430887"/>
          </a:xfrm>
          <a:prstGeom prst="rect">
            <a:avLst/>
          </a:prstGeom>
          <a:noFill/>
        </p:spPr>
        <p:txBody>
          <a:bodyPr wrap="square" rtlCol="0">
            <a:spAutoFit/>
          </a:bodyPr>
          <a:lstStyle/>
          <a:p>
            <a:pPr defTabSz="457200"/>
            <a:r>
              <a:rPr lang="es-ES" sz="1100" dirty="0">
                <a:solidFill>
                  <a:prstClr val="black"/>
                </a:solidFill>
                <a:latin typeface="Gill Sans MT" panose="020B0502020104020203"/>
              </a:rPr>
              <a:t>I. Curva ROC-AUC</a:t>
            </a:r>
          </a:p>
          <a:p>
            <a:pPr defTabSz="457200"/>
            <a:r>
              <a:rPr lang="es-ES" sz="1100" dirty="0">
                <a:solidFill>
                  <a:prstClr val="black"/>
                </a:solidFill>
                <a:latin typeface="Gill Sans MT" panose="020B0502020104020203"/>
              </a:rPr>
              <a:t>II. Matriz de confusión</a:t>
            </a:r>
          </a:p>
        </p:txBody>
      </p:sp>
      <p:cxnSp>
        <p:nvCxnSpPr>
          <p:cNvPr id="131" name="Conector recto de flecha 130">
            <a:extLst>
              <a:ext uri="{FF2B5EF4-FFF2-40B4-BE49-F238E27FC236}">
                <a16:creationId xmlns:a16="http://schemas.microsoft.com/office/drawing/2014/main" id="{7C828B36-F45E-44B8-9A9A-BD977E7A9EAE}"/>
              </a:ext>
            </a:extLst>
          </p:cNvPr>
          <p:cNvCxnSpPr>
            <a:cxnSpLocks/>
            <a:endCxn id="132" idx="1"/>
          </p:cNvCxnSpPr>
          <p:nvPr/>
        </p:nvCxnSpPr>
        <p:spPr>
          <a:xfrm>
            <a:off x="5874639" y="5176929"/>
            <a:ext cx="1297340" cy="8512"/>
          </a:xfrm>
          <a:prstGeom prst="straightConnector1">
            <a:avLst/>
          </a:prstGeom>
          <a:noFill/>
          <a:ln w="12700" cap="rnd" cmpd="sng" algn="ctr">
            <a:solidFill>
              <a:srgbClr val="4D1434">
                <a:lumMod val="90000"/>
              </a:srgbClr>
            </a:solidFill>
            <a:prstDash val="solid"/>
            <a:tailEnd type="triangle"/>
          </a:ln>
          <a:effectLst/>
        </p:spPr>
      </p:cxnSp>
      <p:sp>
        <p:nvSpPr>
          <p:cNvPr id="132" name="CuadroTexto 131">
            <a:extLst>
              <a:ext uri="{FF2B5EF4-FFF2-40B4-BE49-F238E27FC236}">
                <a16:creationId xmlns:a16="http://schemas.microsoft.com/office/drawing/2014/main" id="{F49F82EF-E34E-4CD5-A317-A5CA48BC5A01}"/>
              </a:ext>
            </a:extLst>
          </p:cNvPr>
          <p:cNvSpPr txBox="1"/>
          <p:nvPr/>
        </p:nvSpPr>
        <p:spPr>
          <a:xfrm>
            <a:off x="7171979" y="4308278"/>
            <a:ext cx="701458" cy="1754326"/>
          </a:xfrm>
          <a:prstGeom prst="rect">
            <a:avLst/>
          </a:prstGeom>
          <a:noFill/>
          <a:ln>
            <a:solidFill>
              <a:srgbClr val="4D1434"/>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0.15</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0.5</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0.01</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a:t>
            </a:r>
          </a:p>
        </p:txBody>
      </p:sp>
      <p:cxnSp>
        <p:nvCxnSpPr>
          <p:cNvPr id="133" name="Conector recto de flecha 132">
            <a:extLst>
              <a:ext uri="{FF2B5EF4-FFF2-40B4-BE49-F238E27FC236}">
                <a16:creationId xmlns:a16="http://schemas.microsoft.com/office/drawing/2014/main" id="{B75B901A-C022-4852-A5A9-8A0A7BFBA63B}"/>
              </a:ext>
            </a:extLst>
          </p:cNvPr>
          <p:cNvCxnSpPr>
            <a:cxnSpLocks/>
            <a:stCxn id="132" idx="3"/>
          </p:cNvCxnSpPr>
          <p:nvPr/>
        </p:nvCxnSpPr>
        <p:spPr>
          <a:xfrm>
            <a:off x="7873437" y="5185441"/>
            <a:ext cx="1161711" cy="2927"/>
          </a:xfrm>
          <a:prstGeom prst="straightConnector1">
            <a:avLst/>
          </a:prstGeom>
          <a:noFill/>
          <a:ln w="12700" cap="rnd" cmpd="sng" algn="ctr">
            <a:solidFill>
              <a:srgbClr val="4D1434">
                <a:lumMod val="90000"/>
              </a:srgbClr>
            </a:solidFill>
            <a:prstDash val="solid"/>
            <a:tailEnd type="triangle"/>
          </a:ln>
          <a:effectLst/>
        </p:spPr>
      </p:cxnSp>
      <p:sp>
        <p:nvSpPr>
          <p:cNvPr id="134" name="CuadroTexto 133">
            <a:extLst>
              <a:ext uri="{FF2B5EF4-FFF2-40B4-BE49-F238E27FC236}">
                <a16:creationId xmlns:a16="http://schemas.microsoft.com/office/drawing/2014/main" id="{53A043DF-219B-4ACA-BC00-0BFD1F62AF97}"/>
              </a:ext>
            </a:extLst>
          </p:cNvPr>
          <p:cNvSpPr txBox="1"/>
          <p:nvPr/>
        </p:nvSpPr>
        <p:spPr>
          <a:xfrm>
            <a:off x="9039995" y="4992263"/>
            <a:ext cx="1438772" cy="369332"/>
          </a:xfrm>
          <a:prstGeom prst="rect">
            <a:avLst/>
          </a:prstGeom>
          <a:noFill/>
          <a:ln>
            <a:solidFill>
              <a:srgbClr val="4D1434"/>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black"/>
                </a:solidFill>
                <a:effectLst/>
                <a:uLnTx/>
                <a:uFillTx/>
                <a:latin typeface="Gill Sans MT" panose="020B0502020104020203"/>
              </a:rPr>
              <a:t>Evaluación II</a:t>
            </a:r>
          </a:p>
        </p:txBody>
      </p:sp>
      <p:sp>
        <p:nvSpPr>
          <p:cNvPr id="135" name="CuadroTexto 134">
            <a:extLst>
              <a:ext uri="{FF2B5EF4-FFF2-40B4-BE49-F238E27FC236}">
                <a16:creationId xmlns:a16="http://schemas.microsoft.com/office/drawing/2014/main" id="{C79984A0-9DA1-442E-B349-33FB9E14903B}"/>
              </a:ext>
            </a:extLst>
          </p:cNvPr>
          <p:cNvSpPr txBox="1"/>
          <p:nvPr/>
        </p:nvSpPr>
        <p:spPr>
          <a:xfrm>
            <a:off x="9244086" y="5361595"/>
            <a:ext cx="1581937" cy="430887"/>
          </a:xfrm>
          <a:prstGeom prst="rect">
            <a:avLst/>
          </a:prstGeom>
          <a:noFill/>
        </p:spPr>
        <p:txBody>
          <a:bodyPr wrap="square" rtlCol="0">
            <a:spAutoFit/>
          </a:bodyPr>
          <a:lstStyle/>
          <a:p>
            <a:pPr defTabSz="457200"/>
            <a:r>
              <a:rPr lang="es-ES" sz="1100" dirty="0">
                <a:solidFill>
                  <a:prstClr val="black"/>
                </a:solidFill>
                <a:latin typeface="Gill Sans MT" panose="020B0502020104020203"/>
              </a:rPr>
              <a:t>I. Curva ROC-AUC</a:t>
            </a:r>
          </a:p>
          <a:p>
            <a:pPr defTabSz="457200"/>
            <a:r>
              <a:rPr lang="es-ES" sz="1100" dirty="0">
                <a:solidFill>
                  <a:prstClr val="black"/>
                </a:solidFill>
                <a:latin typeface="Gill Sans MT" panose="020B0502020104020203"/>
              </a:rPr>
              <a:t>II. Matriz de confusión</a:t>
            </a:r>
          </a:p>
        </p:txBody>
      </p:sp>
      <p:pic>
        <p:nvPicPr>
          <p:cNvPr id="155" name="Imagen 154">
            <a:extLst>
              <a:ext uri="{FF2B5EF4-FFF2-40B4-BE49-F238E27FC236}">
                <a16:creationId xmlns:a16="http://schemas.microsoft.com/office/drawing/2014/main" id="{0F1F20B3-2BE8-4D62-80D3-B7C4F339AED8}"/>
              </a:ext>
            </a:extLst>
          </p:cNvPr>
          <p:cNvPicPr>
            <a:picLocks noChangeAspect="1"/>
          </p:cNvPicPr>
          <p:nvPr/>
        </p:nvPicPr>
        <p:blipFill>
          <a:blip r:embed="rId5"/>
          <a:stretch>
            <a:fillRect/>
          </a:stretch>
        </p:blipFill>
        <p:spPr>
          <a:xfrm>
            <a:off x="763174" y="4318214"/>
            <a:ext cx="5168476" cy="2148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36" name="Tabla 6">
            <a:extLst>
              <a:ext uri="{FF2B5EF4-FFF2-40B4-BE49-F238E27FC236}">
                <a16:creationId xmlns:a16="http://schemas.microsoft.com/office/drawing/2014/main" id="{B964585C-0346-4907-90BB-82560E3105B7}"/>
              </a:ext>
            </a:extLst>
          </p:cNvPr>
          <p:cNvGraphicFramePr>
            <a:graphicFrameLocks noGrp="1"/>
          </p:cNvGraphicFramePr>
          <p:nvPr>
            <p:extLst>
              <p:ext uri="{D42A27DB-BD31-4B8C-83A1-F6EECF244321}">
                <p14:modId xmlns:p14="http://schemas.microsoft.com/office/powerpoint/2010/main" val="1888452998"/>
              </p:ext>
            </p:extLst>
          </p:nvPr>
        </p:nvGraphicFramePr>
        <p:xfrm>
          <a:off x="4327584" y="4171766"/>
          <a:ext cx="1473746" cy="718234"/>
        </p:xfrm>
        <a:graphic>
          <a:graphicData uri="http://schemas.openxmlformats.org/drawingml/2006/table">
            <a:tbl>
              <a:tblPr firstRow="1" bandRow="1"/>
              <a:tblGrid>
                <a:gridCol w="736873">
                  <a:extLst>
                    <a:ext uri="{9D8B030D-6E8A-4147-A177-3AD203B41FA5}">
                      <a16:colId xmlns:a16="http://schemas.microsoft.com/office/drawing/2014/main" val="282651116"/>
                    </a:ext>
                  </a:extLst>
                </a:gridCol>
                <a:gridCol w="736873">
                  <a:extLst>
                    <a:ext uri="{9D8B030D-6E8A-4147-A177-3AD203B41FA5}">
                      <a16:colId xmlns:a16="http://schemas.microsoft.com/office/drawing/2014/main" val="1966407517"/>
                    </a:ext>
                  </a:extLst>
                </a:gridCol>
              </a:tblGrid>
              <a:tr h="234374">
                <a:tc gridSpan="2">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a:r>
                        <a:rPr lang="es-ES" sz="700" dirty="0"/>
                        <a:t>Predicción de la red neuronal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D1434"/>
                    </a:solidFill>
                  </a:tcPr>
                </a:tc>
                <a:tc hMerge="1">
                  <a:txBody>
                    <a:bodyPr/>
                    <a:lstStyle/>
                    <a:p>
                      <a:endParaRPr lang="es-ES" dirty="0"/>
                    </a:p>
                  </a:txBody>
                  <a:tcPr/>
                </a:tc>
                <a:extLst>
                  <a:ext uri="{0D108BD9-81ED-4DB2-BD59-A6C34878D82A}">
                    <a16:rowId xmlns:a16="http://schemas.microsoft.com/office/drawing/2014/main" val="1827412153"/>
                  </a:ext>
                </a:extLst>
              </a:tr>
              <a:tr h="241930">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s-ES" sz="700" dirty="0"/>
                        <a:t>False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D1434">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s-ES" sz="700" dirty="0"/>
                        <a:t>X</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D1434">
                        <a:tint val="40000"/>
                      </a:srgbClr>
                    </a:solidFill>
                  </a:tcPr>
                </a:tc>
                <a:extLst>
                  <a:ext uri="{0D108BD9-81ED-4DB2-BD59-A6C34878D82A}">
                    <a16:rowId xmlns:a16="http://schemas.microsoft.com/office/drawing/2014/main" val="2381094569"/>
                  </a:ext>
                </a:extLst>
              </a:tr>
              <a:tr h="241930">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s-ES" sz="700" dirty="0"/>
                        <a:t>True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D1434">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a:r>
                        <a:rPr lang="es-ES" sz="700" dirty="0"/>
                        <a:t>X</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D1434">
                        <a:tint val="20000"/>
                      </a:srgbClr>
                    </a:solidFill>
                  </a:tcPr>
                </a:tc>
                <a:extLst>
                  <a:ext uri="{0D108BD9-81ED-4DB2-BD59-A6C34878D82A}">
                    <a16:rowId xmlns:a16="http://schemas.microsoft.com/office/drawing/2014/main" val="2354516634"/>
                  </a:ext>
                </a:extLst>
              </a:tr>
            </a:tbl>
          </a:graphicData>
        </a:graphic>
      </p:graphicFrame>
      <p:cxnSp>
        <p:nvCxnSpPr>
          <p:cNvPr id="137" name="Conector recto de flecha 136">
            <a:extLst>
              <a:ext uri="{FF2B5EF4-FFF2-40B4-BE49-F238E27FC236}">
                <a16:creationId xmlns:a16="http://schemas.microsoft.com/office/drawing/2014/main" id="{71C62BE4-DF87-44C3-AB93-6F30E7DB2A70}"/>
              </a:ext>
            </a:extLst>
          </p:cNvPr>
          <p:cNvCxnSpPr>
            <a:cxnSpLocks/>
          </p:cNvCxnSpPr>
          <p:nvPr/>
        </p:nvCxnSpPr>
        <p:spPr>
          <a:xfrm>
            <a:off x="3873698" y="4612839"/>
            <a:ext cx="407805" cy="0"/>
          </a:xfrm>
          <a:prstGeom prst="straightConnector1">
            <a:avLst/>
          </a:prstGeom>
          <a:noFill/>
          <a:ln w="12700" cap="rnd" cmpd="sng" algn="ctr">
            <a:solidFill>
              <a:srgbClr val="4D1434">
                <a:lumMod val="90000"/>
              </a:srgbClr>
            </a:solidFill>
            <a:prstDash val="solid"/>
            <a:headEnd type="triangle"/>
            <a:tailEnd type="triangle"/>
          </a:ln>
          <a:effectLst/>
        </p:spPr>
      </p:cxnSp>
      <p:sp>
        <p:nvSpPr>
          <p:cNvPr id="139" name="CuadroTexto 138">
            <a:extLst>
              <a:ext uri="{FF2B5EF4-FFF2-40B4-BE49-F238E27FC236}">
                <a16:creationId xmlns:a16="http://schemas.microsoft.com/office/drawing/2014/main" id="{64AF11EC-6F6E-46F3-A9FD-2270D8C94A3E}"/>
              </a:ext>
            </a:extLst>
          </p:cNvPr>
          <p:cNvSpPr txBox="1"/>
          <p:nvPr/>
        </p:nvSpPr>
        <p:spPr>
          <a:xfrm>
            <a:off x="5998316" y="6060226"/>
            <a:ext cx="3048784" cy="369332"/>
          </a:xfrm>
          <a:prstGeom prst="rect">
            <a:avLst/>
          </a:prstGeom>
          <a:noFill/>
        </p:spPr>
        <p:txBody>
          <a:bodyPr wrap="square" rtlCol="0">
            <a:spAutoFit/>
          </a:bodyPr>
          <a:lstStyle/>
          <a:p>
            <a:pPr algn="ctr" defTabSz="457200"/>
            <a:r>
              <a:rPr lang="es-ES" dirty="0">
                <a:solidFill>
                  <a:prstClr val="black"/>
                </a:solidFill>
                <a:latin typeface="Gill Sans MT" panose="020B0502020104020203"/>
              </a:rPr>
              <a:t>Predicciones a posteriori </a:t>
            </a:r>
          </a:p>
        </p:txBody>
      </p:sp>
      <p:cxnSp>
        <p:nvCxnSpPr>
          <p:cNvPr id="91" name="Conector: curvado 90">
            <a:extLst>
              <a:ext uri="{FF2B5EF4-FFF2-40B4-BE49-F238E27FC236}">
                <a16:creationId xmlns:a16="http://schemas.microsoft.com/office/drawing/2014/main" id="{49C2F9A8-15D0-4982-B5BC-3DB7A579319B}"/>
              </a:ext>
            </a:extLst>
          </p:cNvPr>
          <p:cNvCxnSpPr>
            <a:cxnSpLocks/>
            <a:stCxn id="81" idx="2"/>
            <a:endCxn id="136" idx="3"/>
          </p:cNvCxnSpPr>
          <p:nvPr/>
        </p:nvCxnSpPr>
        <p:spPr>
          <a:xfrm rot="5400000">
            <a:off x="6602133" y="2790756"/>
            <a:ext cx="939325" cy="2540929"/>
          </a:xfrm>
          <a:prstGeom prst="curvedConnector2">
            <a:avLst/>
          </a:prstGeom>
          <a:noFill/>
          <a:ln w="12700" cap="rnd" cmpd="sng" algn="ctr">
            <a:solidFill>
              <a:srgbClr val="4D1434">
                <a:lumMod val="90000"/>
              </a:srgbClr>
            </a:solidFill>
            <a:prstDash val="solid"/>
            <a:tailEnd type="triangle"/>
          </a:ln>
          <a:effectLst/>
        </p:spPr>
      </p:cxnSp>
      <p:sp>
        <p:nvSpPr>
          <p:cNvPr id="158" name="CuadroTexto 157">
            <a:extLst>
              <a:ext uri="{FF2B5EF4-FFF2-40B4-BE49-F238E27FC236}">
                <a16:creationId xmlns:a16="http://schemas.microsoft.com/office/drawing/2014/main" id="{6ED1836B-BFE8-479B-A3FD-6AE94E2D3D98}"/>
              </a:ext>
            </a:extLst>
          </p:cNvPr>
          <p:cNvSpPr txBox="1"/>
          <p:nvPr/>
        </p:nvSpPr>
        <p:spPr>
          <a:xfrm>
            <a:off x="870933" y="4473850"/>
            <a:ext cx="928259" cy="523220"/>
          </a:xfrm>
          <a:prstGeom prst="rect">
            <a:avLst/>
          </a:prstGeom>
          <a:noFill/>
        </p:spPr>
        <p:txBody>
          <a:bodyPr wrap="square" rtlCol="0">
            <a:spAutoFit/>
          </a:bodyPr>
          <a:lstStyle/>
          <a:p>
            <a:pPr algn="ctr"/>
            <a:r>
              <a:rPr lang="es-ES" sz="1400" dirty="0"/>
              <a:t>Datos tabulares</a:t>
            </a:r>
          </a:p>
        </p:txBody>
      </p:sp>
    </p:spTree>
    <p:extLst>
      <p:ext uri="{BB962C8B-B14F-4D97-AF65-F5344CB8AC3E}">
        <p14:creationId xmlns:p14="http://schemas.microsoft.com/office/powerpoint/2010/main" val="415169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500"/>
                                        <p:tgtEl>
                                          <p:spTgt spid="91"/>
                                        </p:tgtEl>
                                      </p:cBhvr>
                                    </p:animEffect>
                                  </p:childTnLst>
                                </p:cTn>
                              </p:par>
                              <p:par>
                                <p:cTn id="8" presetID="22" presetClass="entr" presetSubtype="2"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wipe(right)">
                                      <p:cBhvr>
                                        <p:cTn id="10" dur="500"/>
                                        <p:tgtEl>
                                          <p:spTgt spid="136"/>
                                        </p:tgtEl>
                                      </p:cBhvr>
                                    </p:animEffect>
                                  </p:childTnLst>
                                </p:cTn>
                              </p:par>
                              <p:par>
                                <p:cTn id="11" presetID="22" presetClass="entr" presetSubtype="2" fill="hold"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wipe(right)">
                                      <p:cBhvr>
                                        <p:cTn id="13" dur="500"/>
                                        <p:tgtEl>
                                          <p:spTgt spid="137"/>
                                        </p:tgtEl>
                                      </p:cBhvr>
                                    </p:animEffect>
                                  </p:childTnLst>
                                </p:cTn>
                              </p:par>
                              <p:par>
                                <p:cTn id="14" presetID="22" presetClass="entr" presetSubtype="2" fill="hold" nodeType="with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wipe(right)">
                                      <p:cBhvr>
                                        <p:cTn id="16" dur="500"/>
                                        <p:tgtEl>
                                          <p:spTgt spid="15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wipe(right)">
                                      <p:cBhvr>
                                        <p:cTn id="19" dur="500"/>
                                        <p:tgtEl>
                                          <p:spTgt spid="15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31"/>
                                        </p:tgtEl>
                                        <p:attrNameLst>
                                          <p:attrName>style.visibility</p:attrName>
                                        </p:attrNameLst>
                                      </p:cBhvr>
                                      <p:to>
                                        <p:strVal val="visible"/>
                                      </p:to>
                                    </p:set>
                                    <p:animEffect transition="in" filter="wipe(left)">
                                      <p:cBhvr>
                                        <p:cTn id="24" dur="500"/>
                                        <p:tgtEl>
                                          <p:spTgt spid="13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wipe(left)">
                                      <p:cBhvr>
                                        <p:cTn id="27" dur="500"/>
                                        <p:tgtEl>
                                          <p:spTgt spid="13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wipe(left)">
                                      <p:cBhvr>
                                        <p:cTn id="30" dur="500"/>
                                        <p:tgtEl>
                                          <p:spTgt spid="132"/>
                                        </p:tgtEl>
                                      </p:cBhvr>
                                    </p:animEffect>
                                  </p:childTnLst>
                                </p:cTn>
                              </p:par>
                              <p:par>
                                <p:cTn id="31" presetID="22" presetClass="entr" presetSubtype="8"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wipe(left)">
                                      <p:cBhvr>
                                        <p:cTn id="33" dur="500"/>
                                        <p:tgtEl>
                                          <p:spTgt spid="13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wipe(left)">
                                      <p:cBhvr>
                                        <p:cTn id="36" dur="500"/>
                                        <p:tgtEl>
                                          <p:spTgt spid="13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wipe(left)">
                                      <p:cBhvr>
                                        <p:cTn id="39"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4" grpId="0" animBg="1"/>
      <p:bldP spid="135" grpId="0"/>
      <p:bldP spid="139" grpId="0"/>
      <p:bldP spid="1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838200" y="5542378"/>
            <a:ext cx="4082142" cy="585788"/>
          </a:xfrm>
        </p:spPr>
        <p:txBody>
          <a:bodyPr rtlCol="0"/>
          <a:lstStyle/>
          <a:p>
            <a:pPr rtl="0"/>
            <a:r>
              <a:rPr lang="es-ES" dirty="0"/>
              <a:t>Cáncer de piel</a:t>
            </a:r>
          </a:p>
        </p:txBody>
      </p:sp>
      <p:sp>
        <p:nvSpPr>
          <p:cNvPr id="3" name="Marcador de contenido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pPr rtl="0"/>
            <a:r>
              <a:rPr lang="es-ES" dirty="0"/>
              <a:t>problema</a:t>
            </a:r>
          </a:p>
        </p:txBody>
      </p:sp>
      <p:sp>
        <p:nvSpPr>
          <p:cNvPr id="4" name="Marcador de texto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rtlCol="0"/>
          <a:lstStyle/>
          <a:p>
            <a:pPr rtl="0"/>
            <a:r>
              <a:rPr lang="es-ES" dirty="0"/>
              <a:t>importancia</a:t>
            </a:r>
          </a:p>
        </p:txBody>
      </p:sp>
      <p:sp>
        <p:nvSpPr>
          <p:cNvPr id="5" name="Marcador de texto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rtlCol="0"/>
          <a:lstStyle/>
          <a:p>
            <a:pPr rtl="0"/>
            <a:r>
              <a:rPr lang="es-ES" dirty="0"/>
              <a:t>motivación</a:t>
            </a:r>
          </a:p>
        </p:txBody>
      </p:sp>
      <p:sp>
        <p:nvSpPr>
          <p:cNvPr id="6" name="Marcador de texto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rtlCol="0"/>
          <a:lstStyle/>
          <a:p>
            <a:r>
              <a:rPr lang="es-ES" dirty="0"/>
              <a:t>objetivos</a:t>
            </a:r>
          </a:p>
        </p:txBody>
      </p:sp>
      <p:sp>
        <p:nvSpPr>
          <p:cNvPr id="7" name="Marcador de texto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rtlCol="0">
            <a:normAutofit/>
          </a:bodyPr>
          <a:lstStyle/>
          <a:p>
            <a:r>
              <a:rPr lang="es-ES" dirty="0"/>
              <a:t>El cáncer de piel está aumentando en muchos países. Uno de los principales responsables del cáncer de piel de melanoma (menos frecuente que otros tipos de cánceres de piel, aunque es el más peligroso) es la radiación ultravioleta proveniente del sol</a:t>
            </a:r>
          </a:p>
        </p:txBody>
      </p:sp>
      <p:sp>
        <p:nvSpPr>
          <p:cNvPr id="8" name="Marcador de texto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rtlCol="0">
            <a:normAutofit/>
          </a:bodyPr>
          <a:lstStyle/>
          <a:p>
            <a:r>
              <a:rPr lang="es-ES" dirty="0"/>
              <a:t>En general, las variedades de melanoma se caracterizan por su Asimetría, Borde irregular, Color heterogéneo, Diámetro grande (&gt; 6mm) y Evolución rápida de una lesión, también conocido como </a:t>
            </a:r>
            <a:r>
              <a:rPr lang="es-ES" b="1" dirty="0"/>
              <a:t>la regla del ABCDE</a:t>
            </a:r>
            <a:endParaRPr lang="es-ES" dirty="0"/>
          </a:p>
        </p:txBody>
      </p:sp>
      <p:sp>
        <p:nvSpPr>
          <p:cNvPr id="9" name="Marcador de texto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rtlCol="0"/>
          <a:lstStyle/>
          <a:p>
            <a:r>
              <a:rPr lang="es-ES" dirty="0"/>
              <a:t>La identificación e incorporación de los factores que influyen en el cáncer de piel para </a:t>
            </a:r>
            <a:r>
              <a:rPr lang="es-ES" b="1" dirty="0"/>
              <a:t>obtener la probabilidad de tener melanoma</a:t>
            </a:r>
            <a:r>
              <a:rPr lang="es-ES" dirty="0"/>
              <a:t> a partir de dichos factores y del resultado de un clasificador basado en redes neuronales convolucionales</a:t>
            </a:r>
          </a:p>
        </p:txBody>
      </p:sp>
      <p:sp>
        <p:nvSpPr>
          <p:cNvPr id="10" name="Marcador de texto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rtlCol="0"/>
          <a:lstStyle/>
          <a:p>
            <a:r>
              <a:rPr lang="es-ES" dirty="0"/>
              <a:t>El objetivo principal es </a:t>
            </a:r>
            <a:r>
              <a:rPr lang="es-ES" b="1" dirty="0"/>
              <a:t>apoyar el diagnóstico médico</a:t>
            </a:r>
            <a:r>
              <a:rPr lang="es-ES" dirty="0"/>
              <a:t>, ayudar a los médicos para tomar mejores decisiones y detectar la enfermedad en una fase tempranera con el propósito de poder realizar el tratamiento adecuado</a:t>
            </a:r>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2020</a:t>
            </a:r>
          </a:p>
        </p:txBody>
      </p:sp>
      <p:sp>
        <p:nvSpPr>
          <p:cNvPr id="12" name="Marcador de pie de página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rtlCol="0"/>
          <a:lstStyle/>
          <a:p>
            <a:pPr rtl="0"/>
            <a:r>
              <a:rPr lang="es-ES" dirty="0"/>
              <a:t>Motivación y objetivos</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4</a:t>
            </a:fld>
            <a:endParaRPr lang="es-ES"/>
          </a:p>
        </p:txBody>
      </p:sp>
    </p:spTree>
    <p:extLst>
      <p:ext uri="{BB962C8B-B14F-4D97-AF65-F5344CB8AC3E}">
        <p14:creationId xmlns:p14="http://schemas.microsoft.com/office/powerpoint/2010/main" val="17385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1BF33B-5572-4A00-A55C-1E13A6B3A8F1}"/>
              </a:ext>
            </a:extLst>
          </p:cNvPr>
          <p:cNvSpPr>
            <a:spLocks noGrp="1"/>
          </p:cNvSpPr>
          <p:nvPr>
            <p:ph type="title"/>
          </p:nvPr>
        </p:nvSpPr>
        <p:spPr>
          <a:xfrm>
            <a:off x="1885156" y="892177"/>
            <a:ext cx="8421688" cy="1325563"/>
          </a:xfrm>
        </p:spPr>
        <p:txBody>
          <a:bodyPr rtlCol="0"/>
          <a:lstStyle/>
          <a:p>
            <a:pPr rtl="0"/>
            <a:r>
              <a:rPr lang="es-ES" dirty="0"/>
              <a:t>Trabajos futuros</a:t>
            </a:r>
          </a:p>
        </p:txBody>
      </p:sp>
      <p:sp>
        <p:nvSpPr>
          <p:cNvPr id="3" name="Marcador de texto 2">
            <a:extLst>
              <a:ext uri="{FF2B5EF4-FFF2-40B4-BE49-F238E27FC236}">
                <a16:creationId xmlns:a16="http://schemas.microsoft.com/office/drawing/2014/main" id="{82A4739B-8DE9-4523-8034-4E83861CCF73}"/>
              </a:ext>
            </a:extLst>
          </p:cNvPr>
          <p:cNvSpPr>
            <a:spLocks noGrp="1"/>
          </p:cNvSpPr>
          <p:nvPr>
            <p:ph type="body" idx="1"/>
          </p:nvPr>
        </p:nvSpPr>
        <p:spPr>
          <a:xfrm>
            <a:off x="2333846" y="3729686"/>
            <a:ext cx="2330726" cy="804859"/>
          </a:xfrm>
        </p:spPr>
        <p:txBody>
          <a:bodyPr rtlCol="0"/>
          <a:lstStyle/>
          <a:p>
            <a:pPr rtl="0"/>
            <a:r>
              <a:rPr lang="es-ES" sz="2000" dirty="0"/>
              <a:t>Resultados del modelo ganador</a:t>
            </a:r>
          </a:p>
        </p:txBody>
      </p:sp>
      <p:sp>
        <p:nvSpPr>
          <p:cNvPr id="14" name="Marcador de texto 13">
            <a:extLst>
              <a:ext uri="{FF2B5EF4-FFF2-40B4-BE49-F238E27FC236}">
                <a16:creationId xmlns:a16="http://schemas.microsoft.com/office/drawing/2014/main" id="{C487CCC0-D329-4C1F-A1CD-04930A23C5C3}"/>
              </a:ext>
            </a:extLst>
          </p:cNvPr>
          <p:cNvSpPr>
            <a:spLocks noGrp="1"/>
          </p:cNvSpPr>
          <p:nvPr>
            <p:ph type="body" idx="17"/>
          </p:nvPr>
        </p:nvSpPr>
        <p:spPr>
          <a:xfrm>
            <a:off x="2333846" y="4703876"/>
            <a:ext cx="2330726" cy="804859"/>
          </a:xfrm>
        </p:spPr>
        <p:txBody>
          <a:bodyPr rtlCol="0"/>
          <a:lstStyle/>
          <a:p>
            <a:pPr rtl="0"/>
            <a:r>
              <a:rPr lang="es-ES" sz="1050" dirty="0"/>
              <a:t>Corto plazo </a:t>
            </a:r>
          </a:p>
          <a:p>
            <a:pPr rtl="0"/>
            <a:r>
              <a:rPr lang="es-ES" sz="1050" dirty="0"/>
              <a:t>Es atrayente observar y revisar los resultados obtenidos del modelo ganador de la competición de </a:t>
            </a:r>
            <a:r>
              <a:rPr lang="es-ES" sz="1050" dirty="0" err="1"/>
              <a:t>Kaggle</a:t>
            </a:r>
            <a:endParaRPr lang="es-ES" sz="1050" dirty="0"/>
          </a:p>
        </p:txBody>
      </p:sp>
      <p:sp>
        <p:nvSpPr>
          <p:cNvPr id="5" name="Marcador de texto 4">
            <a:extLst>
              <a:ext uri="{FF2B5EF4-FFF2-40B4-BE49-F238E27FC236}">
                <a16:creationId xmlns:a16="http://schemas.microsoft.com/office/drawing/2014/main" id="{68145D0E-892D-492B-8AD6-551CF27DD5F7}"/>
              </a:ext>
            </a:extLst>
          </p:cNvPr>
          <p:cNvSpPr>
            <a:spLocks noGrp="1"/>
          </p:cNvSpPr>
          <p:nvPr>
            <p:ph type="body" sz="quarter" idx="3"/>
          </p:nvPr>
        </p:nvSpPr>
        <p:spPr>
          <a:xfrm>
            <a:off x="5058311" y="3729686"/>
            <a:ext cx="2342205" cy="804859"/>
          </a:xfrm>
        </p:spPr>
        <p:txBody>
          <a:bodyPr rtlCol="0"/>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150" normalizeH="0" baseline="0" noProof="0" dirty="0">
                <a:ln>
                  <a:noFill/>
                </a:ln>
                <a:solidFill>
                  <a:prstClr val="black">
                    <a:lumMod val="75000"/>
                    <a:lumOff val="25000"/>
                  </a:prstClr>
                </a:solidFill>
                <a:effectLst/>
                <a:uLnTx/>
                <a:uFillTx/>
                <a:latin typeface="Tenorite"/>
                <a:ea typeface="+mj-ea"/>
                <a:cs typeface="+mj-cs"/>
              </a:rPr>
              <a:t>Calibración de los modelos</a:t>
            </a:r>
          </a:p>
        </p:txBody>
      </p:sp>
      <p:sp>
        <p:nvSpPr>
          <p:cNvPr id="15" name="Marcador de texto 14">
            <a:extLst>
              <a:ext uri="{FF2B5EF4-FFF2-40B4-BE49-F238E27FC236}">
                <a16:creationId xmlns:a16="http://schemas.microsoft.com/office/drawing/2014/main" id="{34E62770-EE0A-4D83-B50E-CD868056030E}"/>
              </a:ext>
            </a:extLst>
          </p:cNvPr>
          <p:cNvSpPr>
            <a:spLocks noGrp="1"/>
          </p:cNvSpPr>
          <p:nvPr>
            <p:ph type="body" sz="quarter" idx="18"/>
          </p:nvPr>
        </p:nvSpPr>
        <p:spPr>
          <a:xfrm>
            <a:off x="5058310" y="4827294"/>
            <a:ext cx="2342205" cy="1236306"/>
          </a:xfrm>
        </p:spPr>
        <p:txBody>
          <a:bodyPr rtlCol="0"/>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1050" dirty="0">
              <a:solidFill>
                <a:prstClr val="black">
                  <a:lumMod val="75000"/>
                  <a:lumOff val="25000"/>
                </a:prstClr>
              </a:solidFill>
              <a:latin typeface="Tenorite"/>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050" b="0" i="0" u="none" strike="noStrike" kern="1200" cap="none" spc="150" normalizeH="0" baseline="0" noProof="0" dirty="0">
              <a:ln>
                <a:noFill/>
              </a:ln>
              <a:solidFill>
                <a:prstClr val="black">
                  <a:lumMod val="75000"/>
                  <a:lumOff val="25000"/>
                </a:prstClr>
              </a:solidFill>
              <a:effectLst/>
              <a:uLnTx/>
              <a:uFillTx/>
              <a:latin typeface="Tenorite"/>
              <a:ea typeface="+mj-ea"/>
              <a:cs typeface="+mj-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1050" dirty="0">
                <a:solidFill>
                  <a:prstClr val="black">
                    <a:lumMod val="75000"/>
                    <a:lumOff val="25000"/>
                  </a:prstClr>
                </a:solidFill>
                <a:latin typeface="Tenorite"/>
              </a:rPr>
              <a:t>Mediano plazo</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050" b="0" i="0" u="none" strike="noStrike" kern="1200" cap="none" spc="150" normalizeH="0" baseline="0" noProof="0" dirty="0">
                <a:ln>
                  <a:noFill/>
                </a:ln>
                <a:solidFill>
                  <a:prstClr val="black">
                    <a:lumMod val="75000"/>
                    <a:lumOff val="25000"/>
                  </a:prstClr>
                </a:solidFill>
                <a:effectLst/>
                <a:uLnTx/>
                <a:uFillTx/>
                <a:latin typeface="Tenorite"/>
                <a:ea typeface="+mj-ea"/>
                <a:cs typeface="+mj-cs"/>
              </a:rPr>
              <a:t>Calibrar correctamente los modelos con el fin de utilizar las predicciones calibradas en la red bayesiana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050" b="0" i="0" u="none" strike="noStrike" kern="1200" cap="none" spc="150" normalizeH="0" baseline="0" noProof="0" dirty="0">
                <a:ln>
                  <a:noFill/>
                </a:ln>
                <a:solidFill>
                  <a:prstClr val="black">
                    <a:lumMod val="75000"/>
                    <a:lumOff val="25000"/>
                  </a:prstClr>
                </a:solidFill>
                <a:effectLst/>
                <a:uLnTx/>
                <a:uFillTx/>
                <a:latin typeface="Tenorite"/>
                <a:ea typeface="+mj-ea"/>
                <a:cs typeface="+mj-cs"/>
              </a:rPr>
              <a:t>Para ello se puede utilizar los conjuntos de datos de 2017 y 2018</a:t>
            </a:r>
          </a:p>
        </p:txBody>
      </p:sp>
      <p:sp>
        <p:nvSpPr>
          <p:cNvPr id="10" name="Marcador de texto 9">
            <a:extLst>
              <a:ext uri="{FF2B5EF4-FFF2-40B4-BE49-F238E27FC236}">
                <a16:creationId xmlns:a16="http://schemas.microsoft.com/office/drawing/2014/main" id="{C66E4F1A-AD73-4086-B578-235F0B9F1FC4}"/>
              </a:ext>
            </a:extLst>
          </p:cNvPr>
          <p:cNvSpPr>
            <a:spLocks noGrp="1"/>
          </p:cNvSpPr>
          <p:nvPr>
            <p:ph type="body" idx="13"/>
          </p:nvPr>
        </p:nvSpPr>
        <p:spPr>
          <a:xfrm>
            <a:off x="7794255" y="3729686"/>
            <a:ext cx="2330726" cy="804859"/>
          </a:xfrm>
        </p:spPr>
        <p:txBody>
          <a:bodyPr rtlCol="0"/>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000" b="0" i="0" u="none" strike="noStrike" kern="1200" cap="none" spc="150" normalizeH="0" baseline="0" noProof="0" dirty="0">
                <a:ln>
                  <a:noFill/>
                </a:ln>
                <a:solidFill>
                  <a:prstClr val="black">
                    <a:lumMod val="75000"/>
                    <a:lumOff val="25000"/>
                  </a:prstClr>
                </a:solidFill>
                <a:effectLst/>
                <a:uLnTx/>
                <a:uFillTx/>
                <a:latin typeface="Tenorite"/>
                <a:ea typeface="+mj-ea"/>
                <a:cs typeface="+mj-cs"/>
              </a:rPr>
              <a:t>La práctica en una clínica</a:t>
            </a:r>
          </a:p>
        </p:txBody>
      </p:sp>
      <p:sp>
        <p:nvSpPr>
          <p:cNvPr id="16" name="Marcador de texto 15">
            <a:extLst>
              <a:ext uri="{FF2B5EF4-FFF2-40B4-BE49-F238E27FC236}">
                <a16:creationId xmlns:a16="http://schemas.microsoft.com/office/drawing/2014/main" id="{AAB421C5-B6AC-48B8-8AEB-AB16AAE5010E}"/>
              </a:ext>
            </a:extLst>
          </p:cNvPr>
          <p:cNvSpPr>
            <a:spLocks noGrp="1"/>
          </p:cNvSpPr>
          <p:nvPr>
            <p:ph type="body" idx="19"/>
          </p:nvPr>
        </p:nvSpPr>
        <p:spPr>
          <a:xfrm>
            <a:off x="7794255" y="4689070"/>
            <a:ext cx="2330726" cy="1357421"/>
          </a:xfrm>
        </p:spPr>
        <p:txBody>
          <a:bodyPr rtlCol="0"/>
          <a:lstStyle/>
          <a:p>
            <a:pPr marR="0" lvl="0" algn="ctr" defTabSz="914400" rtl="0" eaLnBrk="1" fontAlgn="auto" latinLnBrk="0" hangingPunct="1">
              <a:lnSpc>
                <a:spcPct val="90000"/>
              </a:lnSpc>
              <a:spcBef>
                <a:spcPts val="1000"/>
              </a:spcBef>
              <a:spcAft>
                <a:spcPts val="0"/>
              </a:spcAft>
              <a:buClrTx/>
              <a:buSzTx/>
              <a:tabLst/>
              <a:defRPr/>
            </a:pPr>
            <a:r>
              <a:rPr kumimoji="0" lang="es-ES" sz="1050" b="0" i="0" u="none" strike="noStrike" kern="1200" cap="none" spc="150" normalizeH="0" baseline="0" noProof="0" dirty="0">
                <a:ln>
                  <a:noFill/>
                </a:ln>
                <a:solidFill>
                  <a:prstClr val="black">
                    <a:lumMod val="75000"/>
                    <a:lumOff val="25000"/>
                  </a:prstClr>
                </a:solidFill>
                <a:effectLst/>
                <a:uLnTx/>
                <a:uFillTx/>
                <a:latin typeface="Tenorite"/>
                <a:ea typeface="+mj-ea"/>
                <a:cs typeface="+mj-cs"/>
              </a:rPr>
              <a:t>Largo plazo</a:t>
            </a:r>
          </a:p>
          <a:p>
            <a:pPr marR="0" lvl="0" algn="ctr" defTabSz="914400" rtl="0" eaLnBrk="1" fontAlgn="auto" latinLnBrk="0" hangingPunct="1">
              <a:lnSpc>
                <a:spcPct val="90000"/>
              </a:lnSpc>
              <a:spcBef>
                <a:spcPts val="1000"/>
              </a:spcBef>
              <a:spcAft>
                <a:spcPts val="0"/>
              </a:spcAft>
              <a:buClrTx/>
              <a:buSzTx/>
              <a:tabLst/>
              <a:defRPr/>
            </a:pPr>
            <a:r>
              <a:rPr kumimoji="0" lang="es-ES" sz="900" b="0" i="0" u="none" strike="noStrike" kern="1200" cap="none" spc="150" normalizeH="0" baseline="0" noProof="0" dirty="0">
                <a:ln>
                  <a:noFill/>
                </a:ln>
                <a:solidFill>
                  <a:prstClr val="black">
                    <a:lumMod val="75000"/>
                    <a:lumOff val="25000"/>
                  </a:prstClr>
                </a:solidFill>
                <a:effectLst/>
                <a:uLnTx/>
                <a:uFillTx/>
                <a:latin typeface="Tenorite"/>
                <a:ea typeface="+mj-ea"/>
                <a:cs typeface="+mj-cs"/>
              </a:rPr>
              <a:t>Utilizar el modelo 4 y a partir de los datos tabulares de la cínica crear la red bayesiana. Esta puede ir creciendo a medida que se obtenga más información de los pacientes </a:t>
            </a:r>
          </a:p>
          <a:p>
            <a:pPr marR="0" lvl="0" algn="ctr" defTabSz="914400" rtl="0" eaLnBrk="1" fontAlgn="auto" latinLnBrk="0" hangingPunct="1">
              <a:lnSpc>
                <a:spcPct val="90000"/>
              </a:lnSpc>
              <a:spcBef>
                <a:spcPts val="1000"/>
              </a:spcBef>
              <a:spcAft>
                <a:spcPts val="0"/>
              </a:spcAft>
              <a:buClrTx/>
              <a:buSzTx/>
              <a:tabLst/>
              <a:defRPr/>
            </a:pPr>
            <a:r>
              <a:rPr kumimoji="0" lang="es-ES" sz="900" b="0" i="0" u="none" strike="noStrike" kern="1200" cap="none" spc="150" normalizeH="0" baseline="0" noProof="0" dirty="0">
                <a:ln>
                  <a:noFill/>
                </a:ln>
                <a:solidFill>
                  <a:prstClr val="black">
                    <a:lumMod val="75000"/>
                    <a:lumOff val="25000"/>
                  </a:prstClr>
                </a:solidFill>
                <a:effectLst/>
                <a:uLnTx/>
                <a:uFillTx/>
                <a:latin typeface="Tenorite"/>
                <a:ea typeface="+mj-ea"/>
                <a:cs typeface="+mj-cs"/>
              </a:rPr>
              <a:t>Realizar </a:t>
            </a:r>
            <a:r>
              <a:rPr kumimoji="0" lang="es-ES" sz="900" b="0" i="1" u="none" strike="noStrike" kern="1200" cap="none" spc="150" normalizeH="0" baseline="0" noProof="0" dirty="0">
                <a:ln>
                  <a:noFill/>
                </a:ln>
                <a:solidFill>
                  <a:prstClr val="black">
                    <a:lumMod val="75000"/>
                    <a:lumOff val="25000"/>
                  </a:prstClr>
                </a:solidFill>
                <a:effectLst/>
                <a:uLnTx/>
                <a:uFillTx/>
                <a:latin typeface="Tenorite"/>
                <a:ea typeface="+mj-ea"/>
                <a:cs typeface="+mj-cs"/>
              </a:rPr>
              <a:t>fine-</a:t>
            </a:r>
            <a:r>
              <a:rPr kumimoji="0" lang="es-ES" sz="900" b="0" i="1" u="none" strike="noStrike" kern="1200" cap="none" spc="150" normalizeH="0" baseline="0" noProof="0" dirty="0" err="1">
                <a:ln>
                  <a:noFill/>
                </a:ln>
                <a:solidFill>
                  <a:prstClr val="black">
                    <a:lumMod val="75000"/>
                    <a:lumOff val="25000"/>
                  </a:prstClr>
                </a:solidFill>
                <a:effectLst/>
                <a:uLnTx/>
                <a:uFillTx/>
                <a:latin typeface="Tenorite"/>
                <a:ea typeface="+mj-ea"/>
                <a:cs typeface="+mj-cs"/>
              </a:rPr>
              <a:t>tuning</a:t>
            </a:r>
            <a:r>
              <a:rPr kumimoji="0" lang="es-ES" sz="900" b="0" i="1" u="none" strike="noStrike" kern="1200" cap="none" spc="150" normalizeH="0" baseline="0" noProof="0" dirty="0">
                <a:ln>
                  <a:noFill/>
                </a:ln>
                <a:solidFill>
                  <a:prstClr val="black">
                    <a:lumMod val="75000"/>
                    <a:lumOff val="25000"/>
                  </a:prstClr>
                </a:solidFill>
                <a:effectLst/>
                <a:uLnTx/>
                <a:uFillTx/>
                <a:latin typeface="Tenorite"/>
                <a:ea typeface="+mj-ea"/>
                <a:cs typeface="+mj-cs"/>
              </a:rPr>
              <a:t> </a:t>
            </a:r>
            <a:r>
              <a:rPr kumimoji="0" lang="es-ES" sz="900" b="0" i="0" u="none" strike="noStrike" kern="1200" cap="none" spc="150" normalizeH="0" baseline="0" noProof="0" dirty="0">
                <a:ln>
                  <a:noFill/>
                </a:ln>
                <a:solidFill>
                  <a:prstClr val="black">
                    <a:lumMod val="75000"/>
                    <a:lumOff val="25000"/>
                  </a:prstClr>
                </a:solidFill>
                <a:effectLst/>
                <a:uLnTx/>
                <a:uFillTx/>
                <a:latin typeface="Tenorite"/>
                <a:ea typeface="+mj-ea"/>
                <a:cs typeface="+mj-cs"/>
              </a:rPr>
              <a:t>con las imágenes de la clínica</a:t>
            </a:r>
          </a:p>
        </p:txBody>
      </p:sp>
      <p:sp>
        <p:nvSpPr>
          <p:cNvPr id="7" name="Marcador de fecha 6">
            <a:extLst>
              <a:ext uri="{FF2B5EF4-FFF2-40B4-BE49-F238E27FC236}">
                <a16:creationId xmlns:a16="http://schemas.microsoft.com/office/drawing/2014/main" id="{A563C171-5812-4E79-804A-ED04E1BD313F}"/>
              </a:ext>
            </a:extLst>
          </p:cNvPr>
          <p:cNvSpPr>
            <a:spLocks noGrp="1"/>
          </p:cNvSpPr>
          <p:nvPr>
            <p:ph type="dt" sz="half" idx="10"/>
          </p:nvPr>
        </p:nvSpPr>
        <p:spPr>
          <a:xfrm>
            <a:off x="838200" y="6356350"/>
            <a:ext cx="2743200" cy="365125"/>
          </a:xfrm>
        </p:spPr>
        <p:txBody>
          <a:bodyPr rtlCol="0"/>
          <a:lstStyle/>
          <a:p>
            <a:pPr rtl="0"/>
            <a:r>
              <a:rPr lang="es-ES" dirty="0"/>
              <a:t>2021</a:t>
            </a:r>
          </a:p>
        </p:txBody>
      </p:sp>
      <p:sp>
        <p:nvSpPr>
          <p:cNvPr id="8" name="Marcador de pie de página 7">
            <a:extLst>
              <a:ext uri="{FF2B5EF4-FFF2-40B4-BE49-F238E27FC236}">
                <a16:creationId xmlns:a16="http://schemas.microsoft.com/office/drawing/2014/main" id="{3AD8A4DC-ECAA-4D59-BE12-EBEDDE9E2A7D}"/>
              </a:ext>
            </a:extLst>
          </p:cNvPr>
          <p:cNvSpPr>
            <a:spLocks noGrp="1"/>
          </p:cNvSpPr>
          <p:nvPr>
            <p:ph type="ftr" sz="quarter" idx="11"/>
          </p:nvPr>
        </p:nvSpPr>
        <p:spPr>
          <a:xfrm>
            <a:off x="4038600" y="6356350"/>
            <a:ext cx="4114800" cy="365125"/>
          </a:xfrm>
        </p:spPr>
        <p:txBody>
          <a:bodyPr rtlCol="0"/>
          <a:lstStyle/>
          <a:p>
            <a:pPr rtl="0"/>
            <a:r>
              <a:rPr lang="es-ES" dirty="0"/>
              <a:t>Trabajos futuros de TFG</a:t>
            </a:r>
          </a:p>
        </p:txBody>
      </p:sp>
      <p:sp>
        <p:nvSpPr>
          <p:cNvPr id="9" name="Marcador de número de diapositiva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40</a:t>
            </a:fld>
            <a:endParaRPr lang="es-ES" dirty="0"/>
          </a:p>
        </p:txBody>
      </p:sp>
      <p:grpSp>
        <p:nvGrpSpPr>
          <p:cNvPr id="39" name="Grupo 38">
            <a:extLst>
              <a:ext uri="{FF2B5EF4-FFF2-40B4-BE49-F238E27FC236}">
                <a16:creationId xmlns:a16="http://schemas.microsoft.com/office/drawing/2014/main" id="{B8C46BBE-C29F-4371-91A0-53EC2A774B38}"/>
              </a:ext>
            </a:extLst>
          </p:cNvPr>
          <p:cNvGrpSpPr/>
          <p:nvPr/>
        </p:nvGrpSpPr>
        <p:grpSpPr>
          <a:xfrm>
            <a:off x="2847742" y="2852703"/>
            <a:ext cx="1302931" cy="1006456"/>
            <a:chOff x="2847742" y="2852703"/>
            <a:chExt cx="1302931" cy="1006456"/>
          </a:xfrm>
        </p:grpSpPr>
        <p:pic>
          <p:nvPicPr>
            <p:cNvPr id="1026" name="Picture 2" descr="SIIM-FISABIO-RSNA COVID-19 Detection | Kaggle">
              <a:extLst>
                <a:ext uri="{FF2B5EF4-FFF2-40B4-BE49-F238E27FC236}">
                  <a16:creationId xmlns:a16="http://schemas.microsoft.com/office/drawing/2014/main" id="{F51A84AC-C77F-4096-8DEE-1D6C6B8B7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594" y="3355931"/>
              <a:ext cx="503228" cy="5032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aggle - Wikipedia">
              <a:extLst>
                <a:ext uri="{FF2B5EF4-FFF2-40B4-BE49-F238E27FC236}">
                  <a16:creationId xmlns:a16="http://schemas.microsoft.com/office/drawing/2014/main" id="{C2AEB046-BABC-4D77-A021-E187682052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742" y="2852703"/>
              <a:ext cx="1302931" cy="50322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Why model calibration matters and how to achieve it">
            <a:extLst>
              <a:ext uri="{FF2B5EF4-FFF2-40B4-BE49-F238E27FC236}">
                <a16:creationId xmlns:a16="http://schemas.microsoft.com/office/drawing/2014/main" id="{A03D53A8-D351-4E0C-93AC-C37B18BEC9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238"/>
          <a:stretch/>
        </p:blipFill>
        <p:spPr bwMode="auto">
          <a:xfrm>
            <a:off x="5444534" y="2603009"/>
            <a:ext cx="1302932" cy="1256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glish GPs Marbella | British Doctors Costa del Sol | English General  Practitioners Puerto Banus | Atlantic Clinic Atlantic Clinic">
            <a:extLst>
              <a:ext uri="{FF2B5EF4-FFF2-40B4-BE49-F238E27FC236}">
                <a16:creationId xmlns:a16="http://schemas.microsoft.com/office/drawing/2014/main" id="{EC40F7E5-87AF-4D86-B8BC-4904E11C04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295" y="2799657"/>
            <a:ext cx="1876646" cy="92952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824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AEE93-8585-46D4-A7EC-F184E317CB2E}"/>
              </a:ext>
            </a:extLst>
          </p:cNvPr>
          <p:cNvSpPr>
            <a:spLocks noGrp="1"/>
          </p:cNvSpPr>
          <p:nvPr>
            <p:ph type="ctrTitle"/>
          </p:nvPr>
        </p:nvSpPr>
        <p:spPr>
          <a:xfrm>
            <a:off x="4557298" y="2861608"/>
            <a:ext cx="3844845" cy="567392"/>
          </a:xfrm>
        </p:spPr>
        <p:txBody>
          <a:bodyPr rtlCol="0"/>
          <a:lstStyle/>
          <a:p>
            <a:pPr rtl="0"/>
            <a:r>
              <a:rPr lang="es-ES" dirty="0"/>
              <a:t>MUCHAS GRACIAS</a:t>
            </a:r>
          </a:p>
        </p:txBody>
      </p:sp>
      <p:sp>
        <p:nvSpPr>
          <p:cNvPr id="4" name="Marcador de fecha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rtlCol="0"/>
          <a:lstStyle/>
          <a:p>
            <a:pPr rtl="0"/>
            <a:r>
              <a:rPr lang="es-ES" dirty="0"/>
              <a:t>2021</a:t>
            </a:r>
          </a:p>
        </p:txBody>
      </p:sp>
      <p:sp>
        <p:nvSpPr>
          <p:cNvPr id="5" name="Marcador de pie de página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rtlCol="0"/>
          <a:lstStyle/>
          <a:p>
            <a:pPr rtl="0"/>
            <a:r>
              <a:rPr lang="es-ES" dirty="0"/>
              <a:t>Presentación de TFG</a:t>
            </a:r>
          </a:p>
        </p:txBody>
      </p:sp>
      <p:sp>
        <p:nvSpPr>
          <p:cNvPr id="6" name="Marcador de número de diapositiva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rtlCol="0"/>
          <a:lstStyle/>
          <a:p>
            <a:pPr rtl="0"/>
            <a:fld id="{B5CEABB6-07DC-46E8-9B57-56EC44A396E5}" type="slidenum">
              <a:rPr lang="es-ES" smtClean="0"/>
              <a:pPr rtl="0"/>
              <a:t>41</a:t>
            </a:fld>
            <a:endParaRPr lang="es-ES"/>
          </a:p>
        </p:txBody>
      </p:sp>
      <p:sp>
        <p:nvSpPr>
          <p:cNvPr id="13" name="Título 1">
            <a:extLst>
              <a:ext uri="{FF2B5EF4-FFF2-40B4-BE49-F238E27FC236}">
                <a16:creationId xmlns:a16="http://schemas.microsoft.com/office/drawing/2014/main" id="{A7B03A94-32B7-4D24-A224-6EB77EB78389}"/>
              </a:ext>
            </a:extLst>
          </p:cNvPr>
          <p:cNvSpPr txBox="1">
            <a:spLocks/>
          </p:cNvSpPr>
          <p:nvPr/>
        </p:nvSpPr>
        <p:spPr>
          <a:xfrm>
            <a:off x="8402143" y="4697071"/>
            <a:ext cx="3215699" cy="7285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spc="150" baseline="0">
                <a:solidFill>
                  <a:schemeClr val="tx1">
                    <a:lumMod val="75000"/>
                    <a:lumOff val="25000"/>
                  </a:schemeClr>
                </a:solidFill>
                <a:latin typeface="+mj-lt"/>
                <a:ea typeface="+mj-ea"/>
                <a:cs typeface="+mj-cs"/>
              </a:defRPr>
            </a:lvl1pPr>
          </a:lstStyle>
          <a:p>
            <a:r>
              <a:rPr lang="es-ES" sz="1600" dirty="0"/>
              <a:t>Clasificador de cáncer de piel mediante imágenes</a:t>
            </a:r>
          </a:p>
        </p:txBody>
      </p:sp>
      <p:sp>
        <p:nvSpPr>
          <p:cNvPr id="14" name="Subtítulo 2">
            <a:extLst>
              <a:ext uri="{FF2B5EF4-FFF2-40B4-BE49-F238E27FC236}">
                <a16:creationId xmlns:a16="http://schemas.microsoft.com/office/drawing/2014/main" id="{E233D2CF-F86A-40DF-BD05-2F7B8E64B314}"/>
              </a:ext>
            </a:extLst>
          </p:cNvPr>
          <p:cNvSpPr>
            <a:spLocks noGrp="1"/>
          </p:cNvSpPr>
          <p:nvPr>
            <p:ph type="subTitle" idx="1"/>
          </p:nvPr>
        </p:nvSpPr>
        <p:spPr>
          <a:xfrm>
            <a:off x="8402143" y="5425577"/>
            <a:ext cx="2825893" cy="702289"/>
          </a:xfrm>
        </p:spPr>
        <p:txBody>
          <a:bodyPr rtlCol="0">
            <a:normAutofit/>
          </a:bodyPr>
          <a:lstStyle/>
          <a:p>
            <a:pPr rtl="0"/>
            <a:r>
              <a:rPr lang="es-ES" dirty="0"/>
              <a:t>Prashant Jeswani Tejwani</a:t>
            </a:r>
          </a:p>
          <a:p>
            <a:pPr rtl="0">
              <a:spcBef>
                <a:spcPts val="0"/>
              </a:spcBef>
            </a:pPr>
            <a:r>
              <a:rPr lang="es-ES" sz="1100" dirty="0"/>
              <a:t>Tutorizado por José </a:t>
            </a:r>
            <a:r>
              <a:rPr lang="es-ES" sz="1100" dirty="0" err="1"/>
              <a:t>Quinteiro</a:t>
            </a:r>
            <a:r>
              <a:rPr lang="es-ES" sz="1100" dirty="0"/>
              <a:t> González</a:t>
            </a:r>
            <a:endParaRPr lang="es-ES" sz="1400" dirty="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rtlCol="0"/>
          <a:lstStyle/>
          <a:p>
            <a:pPr rtl="0"/>
            <a:r>
              <a:rPr lang="es-ES" dirty="0"/>
              <a:t>Índice de radiación en España</a:t>
            </a:r>
          </a:p>
        </p:txBody>
      </p:sp>
      <p:sp>
        <p:nvSpPr>
          <p:cNvPr id="3" name="Subtítulo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009796" y="2894195"/>
            <a:ext cx="3819229" cy="2519363"/>
          </a:xfrm>
        </p:spPr>
        <p:txBody>
          <a:bodyPr rtlCol="0">
            <a:normAutofit fontScale="85000" lnSpcReduction="20000"/>
          </a:bodyPr>
          <a:lstStyle/>
          <a:p>
            <a:r>
              <a:rPr lang="es-ES" dirty="0"/>
              <a:t>La radiación ultravioleta proviene del sol, o de cualquier otra fuente artificial de radiación ultravioleta.</a:t>
            </a:r>
          </a:p>
          <a:p>
            <a:r>
              <a:rPr lang="es-ES" dirty="0"/>
              <a:t>¿Cómo se mide?</a:t>
            </a:r>
          </a:p>
          <a:p>
            <a:pPr rtl="0"/>
            <a:r>
              <a:rPr lang="es-ES" dirty="0"/>
              <a:t>El Índice de Radiación Ultravioleta se mide en una escala a partir de 0 sin límite superior, en la que un índice UV menor de 2, representa un riesgo bajo (código de color verde) y un índice UV mayor de 11 representa un riesgo extremadamente alto (código de color violeta).</a:t>
            </a:r>
          </a:p>
          <a:p>
            <a:pPr rtl="0"/>
            <a:r>
              <a:rPr lang="es-ES" b="1" dirty="0"/>
              <a:t>Datos del sábado, 17 julio 2021</a:t>
            </a:r>
          </a:p>
        </p:txBody>
      </p:sp>
      <p:sp>
        <p:nvSpPr>
          <p:cNvPr id="6" name="Marcador de fecha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rtlCol="0"/>
          <a:lstStyle/>
          <a:p>
            <a:pPr rtl="0"/>
            <a:r>
              <a:rPr lang="es-ES" dirty="0"/>
              <a:t>2021</a:t>
            </a:r>
          </a:p>
        </p:txBody>
      </p:sp>
      <p:sp>
        <p:nvSpPr>
          <p:cNvPr id="5" name="Marcador de pie de página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rtlCol="0"/>
          <a:lstStyle/>
          <a:p>
            <a:pPr rtl="0"/>
            <a:r>
              <a:rPr lang="es-ES" dirty="0"/>
              <a:t>Introducción al cáncer de piel</a:t>
            </a:r>
          </a:p>
        </p:txBody>
      </p:sp>
      <p:sp>
        <p:nvSpPr>
          <p:cNvPr id="4" name="Marcador de número de diapositiva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rtlCol="0"/>
          <a:lstStyle/>
          <a:p>
            <a:pPr rtl="0"/>
            <a:fld id="{19B51A1E-902D-48AF-9020-955120F399B6}" type="slidenum">
              <a:rPr lang="es-ES" smtClean="0"/>
              <a:pPr rtl="0"/>
              <a:t>5</a:t>
            </a:fld>
            <a:endParaRPr lang="es-ES"/>
          </a:p>
        </p:txBody>
      </p:sp>
      <p:pic>
        <p:nvPicPr>
          <p:cNvPr id="10" name="Imagen 9">
            <a:extLst>
              <a:ext uri="{FF2B5EF4-FFF2-40B4-BE49-F238E27FC236}">
                <a16:creationId xmlns:a16="http://schemas.microsoft.com/office/drawing/2014/main" id="{71530242-F163-464D-B0D0-C34613E5943A}"/>
              </a:ext>
            </a:extLst>
          </p:cNvPr>
          <p:cNvPicPr>
            <a:picLocks noChangeAspect="1"/>
          </p:cNvPicPr>
          <p:nvPr/>
        </p:nvPicPr>
        <p:blipFill rotWithShape="1">
          <a:blip r:embed="rId3"/>
          <a:srcRect b="1530"/>
          <a:stretch/>
        </p:blipFill>
        <p:spPr>
          <a:xfrm>
            <a:off x="5271856" y="938453"/>
            <a:ext cx="6554115" cy="4981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349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B31412-1029-4B29-A9A3-0138AFFFC68D}"/>
              </a:ext>
            </a:extLst>
          </p:cNvPr>
          <p:cNvSpPr>
            <a:spLocks noGrp="1"/>
          </p:cNvSpPr>
          <p:nvPr>
            <p:ph type="ctrTitle"/>
          </p:nvPr>
        </p:nvSpPr>
        <p:spPr>
          <a:xfrm>
            <a:off x="7582628" y="4632261"/>
            <a:ext cx="4179570" cy="1715531"/>
          </a:xfrm>
        </p:spPr>
        <p:txBody>
          <a:bodyPr/>
          <a:lstStyle/>
          <a:p>
            <a:r>
              <a:rPr lang="es-ES" dirty="0"/>
              <a:t>Competición de Kaggle</a:t>
            </a:r>
          </a:p>
        </p:txBody>
      </p:sp>
      <p:pic>
        <p:nvPicPr>
          <p:cNvPr id="4" name="Imagen 3">
            <a:extLst>
              <a:ext uri="{FF2B5EF4-FFF2-40B4-BE49-F238E27FC236}">
                <a16:creationId xmlns:a16="http://schemas.microsoft.com/office/drawing/2014/main" id="{E5392C08-3662-4087-B368-A1EF1187D557}"/>
              </a:ext>
            </a:extLst>
          </p:cNvPr>
          <p:cNvPicPr>
            <a:picLocks noChangeAspect="1"/>
          </p:cNvPicPr>
          <p:nvPr/>
        </p:nvPicPr>
        <p:blipFill>
          <a:blip r:embed="rId2"/>
          <a:stretch>
            <a:fillRect/>
          </a:stretch>
        </p:blipFill>
        <p:spPr>
          <a:xfrm>
            <a:off x="653142" y="1721454"/>
            <a:ext cx="5863187" cy="3415092"/>
          </a:xfrm>
          <a:prstGeom prst="round2DiagRect">
            <a:avLst>
              <a:gd name="adj1" fmla="val 6603"/>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CuadroTexto 4">
            <a:extLst>
              <a:ext uri="{FF2B5EF4-FFF2-40B4-BE49-F238E27FC236}">
                <a16:creationId xmlns:a16="http://schemas.microsoft.com/office/drawing/2014/main" id="{3F35C06E-0068-4F9D-A977-A56808DFF437}"/>
              </a:ext>
            </a:extLst>
          </p:cNvPr>
          <p:cNvSpPr txBox="1"/>
          <p:nvPr/>
        </p:nvSpPr>
        <p:spPr>
          <a:xfrm>
            <a:off x="7359287" y="1721454"/>
            <a:ext cx="4179571"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s-ES" sz="1400" dirty="0"/>
              <a:t>Datos generados por la International Skin </a:t>
            </a:r>
            <a:r>
              <a:rPr lang="es-ES" sz="1400" dirty="0" err="1"/>
              <a:t>Imaging</a:t>
            </a:r>
            <a:r>
              <a:rPr lang="es-ES" sz="1400" dirty="0"/>
              <a:t> </a:t>
            </a:r>
            <a:r>
              <a:rPr lang="es-ES" sz="1400" dirty="0" err="1"/>
              <a:t>Collaboration</a:t>
            </a:r>
            <a:r>
              <a:rPr lang="es-ES" sz="1400" dirty="0"/>
              <a:t> (</a:t>
            </a:r>
            <a:r>
              <a:rPr lang="es-ES" sz="1400" b="1" dirty="0"/>
              <a:t>ISIC</a:t>
            </a:r>
            <a:r>
              <a:rPr lang="es-ES" sz="1400" dirty="0"/>
              <a:t>) en donde las imágenes provienen de las siguientes fuentes: </a:t>
            </a:r>
          </a:p>
          <a:p>
            <a:endParaRPr lang="es-ES" sz="1400" dirty="0"/>
          </a:p>
          <a:p>
            <a:pPr marL="285750" indent="-285750">
              <a:buFont typeface="Wingdings" panose="05000000000000000000" pitchFamily="2" charset="2"/>
              <a:buChar char="v"/>
            </a:pPr>
            <a:r>
              <a:rPr lang="es-ES" sz="1400" dirty="0"/>
              <a:t>Hospital Clínica de Barcelona</a:t>
            </a:r>
          </a:p>
          <a:p>
            <a:pPr marL="285750" indent="-285750">
              <a:buFont typeface="Wingdings" panose="05000000000000000000" pitchFamily="2" charset="2"/>
              <a:buChar char="v"/>
            </a:pPr>
            <a:r>
              <a:rPr lang="es-ES" sz="1400" dirty="0"/>
              <a:t>Medical </a:t>
            </a:r>
            <a:r>
              <a:rPr lang="es-ES" sz="1400" dirty="0" err="1"/>
              <a:t>University</a:t>
            </a:r>
            <a:r>
              <a:rPr lang="es-ES" sz="1400" dirty="0"/>
              <a:t> </a:t>
            </a:r>
            <a:r>
              <a:rPr lang="es-ES" sz="1400" dirty="0" err="1"/>
              <a:t>of</a:t>
            </a:r>
            <a:r>
              <a:rPr lang="es-ES" sz="1400" dirty="0"/>
              <a:t> </a:t>
            </a:r>
            <a:r>
              <a:rPr lang="es-ES" sz="1400" dirty="0" err="1"/>
              <a:t>Vienna</a:t>
            </a:r>
            <a:endParaRPr lang="es-ES" sz="1400" dirty="0"/>
          </a:p>
          <a:p>
            <a:pPr marL="285750" indent="-285750">
              <a:buFont typeface="Wingdings" panose="05000000000000000000" pitchFamily="2" charset="2"/>
              <a:buChar char="v"/>
            </a:pPr>
            <a:r>
              <a:rPr lang="es-ES" sz="1400" dirty="0"/>
              <a:t>Memorial Sloan Kettering </a:t>
            </a:r>
            <a:r>
              <a:rPr lang="es-ES" sz="1400" dirty="0" err="1"/>
              <a:t>Cancer</a:t>
            </a:r>
            <a:r>
              <a:rPr lang="es-ES" sz="1400" dirty="0"/>
              <a:t> Center</a:t>
            </a:r>
          </a:p>
          <a:p>
            <a:pPr marL="285750" indent="-285750">
              <a:buFont typeface="Wingdings" panose="05000000000000000000" pitchFamily="2" charset="2"/>
              <a:buChar char="v"/>
            </a:pPr>
            <a:r>
              <a:rPr lang="es-ES" sz="1400" dirty="0"/>
              <a:t>Melanoma </a:t>
            </a:r>
            <a:r>
              <a:rPr lang="es-ES" sz="1400" dirty="0" err="1"/>
              <a:t>Institute</a:t>
            </a:r>
            <a:r>
              <a:rPr lang="es-ES" sz="1400" dirty="0"/>
              <a:t> Australia</a:t>
            </a:r>
          </a:p>
          <a:p>
            <a:pPr marL="285750" indent="-285750">
              <a:buFont typeface="Wingdings" panose="05000000000000000000" pitchFamily="2" charset="2"/>
              <a:buChar char="v"/>
            </a:pPr>
            <a:r>
              <a:rPr lang="es-ES" sz="1400" dirty="0" err="1"/>
              <a:t>University</a:t>
            </a:r>
            <a:r>
              <a:rPr lang="es-ES" sz="1400" dirty="0"/>
              <a:t> </a:t>
            </a:r>
            <a:r>
              <a:rPr lang="es-ES" sz="1400" dirty="0" err="1"/>
              <a:t>of</a:t>
            </a:r>
            <a:r>
              <a:rPr lang="es-ES" sz="1400" dirty="0"/>
              <a:t> Queensland</a:t>
            </a:r>
          </a:p>
          <a:p>
            <a:pPr marL="285750" indent="-285750">
              <a:buFont typeface="Wingdings" panose="05000000000000000000" pitchFamily="2" charset="2"/>
              <a:buChar char="v"/>
            </a:pPr>
            <a:r>
              <a:rPr lang="es-ES" sz="1400" dirty="0" err="1"/>
              <a:t>University</a:t>
            </a:r>
            <a:r>
              <a:rPr lang="es-ES" sz="1400" dirty="0"/>
              <a:t> </a:t>
            </a:r>
            <a:r>
              <a:rPr lang="es-ES" sz="1400" dirty="0" err="1"/>
              <a:t>of</a:t>
            </a:r>
            <a:r>
              <a:rPr lang="es-ES" sz="1400" dirty="0"/>
              <a:t> Athens Escuela de Medicina</a:t>
            </a:r>
          </a:p>
        </p:txBody>
      </p:sp>
    </p:spTree>
    <p:extLst>
      <p:ext uri="{BB962C8B-B14F-4D97-AF65-F5344CB8AC3E}">
        <p14:creationId xmlns:p14="http://schemas.microsoft.com/office/powerpoint/2010/main" val="1747337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E1C88-627C-4655-A4FB-0BB02EDB078A}"/>
              </a:ext>
            </a:extLst>
          </p:cNvPr>
          <p:cNvSpPr>
            <a:spLocks noGrp="1"/>
          </p:cNvSpPr>
          <p:nvPr>
            <p:ph type="title"/>
          </p:nvPr>
        </p:nvSpPr>
        <p:spPr>
          <a:xfrm>
            <a:off x="838200" y="269357"/>
            <a:ext cx="5111750" cy="601183"/>
          </a:xfrm>
        </p:spPr>
        <p:txBody>
          <a:bodyPr rtlCol="0"/>
          <a:lstStyle/>
          <a:p>
            <a:pPr rtl="0"/>
            <a:r>
              <a:rPr lang="es-ES" dirty="0"/>
              <a:t>Conjunto de datos</a:t>
            </a:r>
          </a:p>
        </p:txBody>
      </p:sp>
      <p:sp>
        <p:nvSpPr>
          <p:cNvPr id="4" name="Marcador de fecha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rtlCol="0"/>
          <a:lstStyle/>
          <a:p>
            <a:pPr rtl="0"/>
            <a:r>
              <a:rPr lang="es-ES" dirty="0"/>
              <a:t>2021</a:t>
            </a:r>
          </a:p>
        </p:txBody>
      </p:sp>
      <p:sp>
        <p:nvSpPr>
          <p:cNvPr id="5" name="Marcador de pie de página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rtlCol="0"/>
          <a:lstStyle/>
          <a:p>
            <a:pPr rtl="0"/>
            <a:r>
              <a:rPr lang="es-ES" dirty="0"/>
              <a:t>Conjunto de datos</a:t>
            </a:r>
          </a:p>
        </p:txBody>
      </p:sp>
      <p:sp>
        <p:nvSpPr>
          <p:cNvPr id="6" name="Marcador de número de diapositiva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7</a:t>
            </a:fld>
            <a:endParaRPr lang="es-ES" dirty="0"/>
          </a:p>
        </p:txBody>
      </p:sp>
      <p:pic>
        <p:nvPicPr>
          <p:cNvPr id="79" name="Picture 2" descr="Icon request: icon-gallery · Issue #855 · FortAwesome/Font-Awesome · GitHub">
            <a:extLst>
              <a:ext uri="{FF2B5EF4-FFF2-40B4-BE49-F238E27FC236}">
                <a16:creationId xmlns:a16="http://schemas.microsoft.com/office/drawing/2014/main" id="{968B44C7-54AD-499E-AFD8-8ED506D1527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9971" r="90616">
                        <a14:foregroundMark x1="24340" y1="26286" x2="24340" y2="26286"/>
                        <a14:foregroundMark x1="44575" y1="13143" x2="44575" y2="13143"/>
                        <a14:foregroundMark x1="90616" y1="58571" x2="90616" y2="58571"/>
                      </a14:backgroundRemoval>
                    </a14:imgEffect>
                  </a14:imgLayer>
                </a14:imgProps>
              </a:ext>
              <a:ext uri="{28A0092B-C50C-407E-A947-70E740481C1C}">
                <a14:useLocalDpi xmlns:a14="http://schemas.microsoft.com/office/drawing/2010/main" val="0"/>
              </a:ext>
            </a:extLst>
          </a:blip>
          <a:srcRect/>
          <a:stretch>
            <a:fillRect/>
          </a:stretch>
        </p:blipFill>
        <p:spPr bwMode="auto">
          <a:xfrm>
            <a:off x="5675501" y="1664818"/>
            <a:ext cx="660801" cy="67824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Vector Folder Icon 439792 Vector Art at Vecteezy">
            <a:extLst>
              <a:ext uri="{FF2B5EF4-FFF2-40B4-BE49-F238E27FC236}">
                <a16:creationId xmlns:a16="http://schemas.microsoft.com/office/drawing/2014/main" id="{8E509C45-71D4-41C9-A58C-8A880B7D79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8746" y="1965738"/>
            <a:ext cx="875804" cy="875804"/>
          </a:xfrm>
          <a:prstGeom prst="rect">
            <a:avLst/>
          </a:prstGeom>
          <a:noFill/>
          <a:extLst>
            <a:ext uri="{909E8E84-426E-40DD-AFC4-6F175D3DCCD1}">
              <a14:hiddenFill xmlns:a14="http://schemas.microsoft.com/office/drawing/2010/main">
                <a:solidFill>
                  <a:srgbClr val="FFFFFF"/>
                </a:solidFill>
              </a14:hiddenFill>
            </a:ext>
          </a:extLst>
        </p:spPr>
      </p:pic>
      <p:sp>
        <p:nvSpPr>
          <p:cNvPr id="81" name="CuadroTexto 80">
            <a:extLst>
              <a:ext uri="{FF2B5EF4-FFF2-40B4-BE49-F238E27FC236}">
                <a16:creationId xmlns:a16="http://schemas.microsoft.com/office/drawing/2014/main" id="{DB5BD5F6-4100-4EB0-8064-14A37217CA7C}"/>
              </a:ext>
            </a:extLst>
          </p:cNvPr>
          <p:cNvSpPr txBox="1"/>
          <p:nvPr/>
        </p:nvSpPr>
        <p:spPr>
          <a:xfrm>
            <a:off x="2216272" y="1493738"/>
            <a:ext cx="1571264" cy="369332"/>
          </a:xfrm>
          <a:prstGeom prst="rect">
            <a:avLst/>
          </a:prstGeom>
          <a:noFill/>
        </p:spPr>
        <p:txBody>
          <a:bodyPr wrap="none" rtlCol="0">
            <a:spAutoFit/>
          </a:bodyPr>
          <a:lstStyle/>
          <a:p>
            <a:pPr algn="ctr" defTabSz="457200"/>
            <a:r>
              <a:rPr lang="es-ES" dirty="0">
                <a:solidFill>
                  <a:prstClr val="black"/>
                </a:solidFill>
                <a:latin typeface="Gill Sans MT" panose="020B0502020104020203"/>
              </a:rPr>
              <a:t>SIIM-ISIC 2019</a:t>
            </a:r>
          </a:p>
        </p:txBody>
      </p:sp>
      <p:pic>
        <p:nvPicPr>
          <p:cNvPr id="82" name="Picture 2" descr="Icon request: icon-gallery · Issue #855 · FortAwesome/Font-Awesome · GitHub">
            <a:extLst>
              <a:ext uri="{FF2B5EF4-FFF2-40B4-BE49-F238E27FC236}">
                <a16:creationId xmlns:a16="http://schemas.microsoft.com/office/drawing/2014/main" id="{9D1637F0-C5A3-4890-AA2F-0F80D4937451}"/>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backgroundRemoval t="10000" b="90000" l="9971" r="91496">
                        <a14:foregroundMark x1="11730" y1="14286" x2="11730" y2="14286"/>
                        <a14:foregroundMark x1="21114" y1="28571" x2="21114" y2="28571"/>
                        <a14:foregroundMark x1="10264" y1="31143" x2="10264" y2="31143"/>
                        <a14:foregroundMark x1="23754" y1="30571" x2="23754" y2="30571"/>
                        <a14:foregroundMark x1="10264" y1="33429" x2="10264" y2="33429"/>
                        <a14:foregroundMark x1="10557" y1="16571" x2="10557" y2="16571"/>
                        <a14:foregroundMark x1="10264" y1="64286" x2="10264" y2="64286"/>
                        <a14:foregroundMark x1="91496" y1="70571" x2="91496" y2="70571"/>
                      </a14:backgroundRemoval>
                    </a14:imgEffect>
                  </a14:imgLayer>
                </a14:imgProps>
              </a:ext>
              <a:ext uri="{28A0092B-C50C-407E-A947-70E740481C1C}">
                <a14:useLocalDpi xmlns:a14="http://schemas.microsoft.com/office/drawing/2010/main" val="0"/>
              </a:ext>
            </a:extLst>
          </a:blip>
          <a:srcRect/>
          <a:stretch>
            <a:fillRect/>
          </a:stretch>
        </p:blipFill>
        <p:spPr bwMode="auto">
          <a:xfrm>
            <a:off x="5675499" y="2970745"/>
            <a:ext cx="660801" cy="6782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Conector: angular 82">
            <a:extLst>
              <a:ext uri="{FF2B5EF4-FFF2-40B4-BE49-F238E27FC236}">
                <a16:creationId xmlns:a16="http://schemas.microsoft.com/office/drawing/2014/main" id="{4B601578-BD26-4EBE-B8C2-7F1C3B7D7648}"/>
              </a:ext>
            </a:extLst>
          </p:cNvPr>
          <p:cNvCxnSpPr>
            <a:stCxn id="80" idx="3"/>
            <a:endCxn id="79" idx="1"/>
          </p:cNvCxnSpPr>
          <p:nvPr/>
        </p:nvCxnSpPr>
        <p:spPr>
          <a:xfrm flipV="1">
            <a:off x="3434550" y="2003939"/>
            <a:ext cx="2240951" cy="399701"/>
          </a:xfrm>
          <a:prstGeom prst="bentConnector3">
            <a:avLst/>
          </a:prstGeom>
          <a:noFill/>
          <a:ln w="12700" cap="rnd" cmpd="sng" algn="ctr">
            <a:solidFill>
              <a:srgbClr val="4D1434">
                <a:lumMod val="90000"/>
              </a:srgbClr>
            </a:solidFill>
            <a:prstDash val="solid"/>
            <a:tailEnd type="triangle"/>
          </a:ln>
          <a:effectLst/>
        </p:spPr>
      </p:cxnSp>
      <p:cxnSp>
        <p:nvCxnSpPr>
          <p:cNvPr id="84" name="Conector: angular 83">
            <a:extLst>
              <a:ext uri="{FF2B5EF4-FFF2-40B4-BE49-F238E27FC236}">
                <a16:creationId xmlns:a16="http://schemas.microsoft.com/office/drawing/2014/main" id="{076979ED-AD83-417F-9D38-977C887D014F}"/>
              </a:ext>
            </a:extLst>
          </p:cNvPr>
          <p:cNvCxnSpPr>
            <a:cxnSpLocks/>
            <a:stCxn id="80" idx="3"/>
            <a:endCxn id="82" idx="1"/>
          </p:cNvCxnSpPr>
          <p:nvPr/>
        </p:nvCxnSpPr>
        <p:spPr>
          <a:xfrm>
            <a:off x="3434550" y="2403640"/>
            <a:ext cx="2240949" cy="906226"/>
          </a:xfrm>
          <a:prstGeom prst="bentConnector3">
            <a:avLst>
              <a:gd name="adj1" fmla="val 50000"/>
            </a:avLst>
          </a:prstGeom>
          <a:noFill/>
          <a:ln w="12700" cap="rnd" cmpd="sng" algn="ctr">
            <a:solidFill>
              <a:srgbClr val="4D1434">
                <a:lumMod val="90000"/>
              </a:srgbClr>
            </a:solidFill>
            <a:prstDash val="solid"/>
            <a:tailEnd type="triangle"/>
          </a:ln>
          <a:effectLst/>
        </p:spPr>
      </p:cxnSp>
      <p:sp>
        <p:nvSpPr>
          <p:cNvPr id="85" name="CuadroTexto 84">
            <a:extLst>
              <a:ext uri="{FF2B5EF4-FFF2-40B4-BE49-F238E27FC236}">
                <a16:creationId xmlns:a16="http://schemas.microsoft.com/office/drawing/2014/main" id="{228F98FB-1772-43BB-9898-7FFD3437D9FC}"/>
              </a:ext>
            </a:extLst>
          </p:cNvPr>
          <p:cNvSpPr txBox="1"/>
          <p:nvPr/>
        </p:nvSpPr>
        <p:spPr>
          <a:xfrm>
            <a:off x="5015032" y="1336925"/>
            <a:ext cx="2353598" cy="369332"/>
          </a:xfrm>
          <a:prstGeom prst="rect">
            <a:avLst/>
          </a:prstGeom>
          <a:noFill/>
        </p:spPr>
        <p:txBody>
          <a:bodyPr wrap="square" rtlCol="0">
            <a:spAutoFit/>
          </a:bodyPr>
          <a:lstStyle/>
          <a:p>
            <a:pPr defTabSz="457200"/>
            <a:r>
              <a:rPr lang="es-ES" dirty="0">
                <a:solidFill>
                  <a:prstClr val="black"/>
                </a:solidFill>
                <a:latin typeface="Gill Sans MT" panose="020B0502020104020203"/>
              </a:rPr>
              <a:t>Entrenamiento (55%)</a:t>
            </a:r>
          </a:p>
        </p:txBody>
      </p:sp>
      <p:sp>
        <p:nvSpPr>
          <p:cNvPr id="86" name="CuadroTexto 85">
            <a:extLst>
              <a:ext uri="{FF2B5EF4-FFF2-40B4-BE49-F238E27FC236}">
                <a16:creationId xmlns:a16="http://schemas.microsoft.com/office/drawing/2014/main" id="{C123954A-778E-4FF2-BA77-4BA23737A847}"/>
              </a:ext>
            </a:extLst>
          </p:cNvPr>
          <p:cNvSpPr txBox="1"/>
          <p:nvPr/>
        </p:nvSpPr>
        <p:spPr>
          <a:xfrm>
            <a:off x="5215428" y="2643266"/>
            <a:ext cx="1752110" cy="369332"/>
          </a:xfrm>
          <a:prstGeom prst="rect">
            <a:avLst/>
          </a:prstGeom>
          <a:noFill/>
        </p:spPr>
        <p:txBody>
          <a:bodyPr wrap="square" rtlCol="0">
            <a:spAutoFit/>
          </a:bodyPr>
          <a:lstStyle/>
          <a:p>
            <a:pPr defTabSz="457200"/>
            <a:r>
              <a:rPr lang="es-ES" dirty="0">
                <a:solidFill>
                  <a:prstClr val="black"/>
                </a:solidFill>
                <a:latin typeface="Gill Sans MT" panose="020B0502020104020203"/>
              </a:rPr>
              <a:t>Validación (15%)</a:t>
            </a:r>
          </a:p>
        </p:txBody>
      </p:sp>
      <p:pic>
        <p:nvPicPr>
          <p:cNvPr id="99" name="Picture 2" descr="Icon request: icon-gallery · Issue #855 · FortAwesome/Font-Awesome · GitHub">
            <a:extLst>
              <a:ext uri="{FF2B5EF4-FFF2-40B4-BE49-F238E27FC236}">
                <a16:creationId xmlns:a16="http://schemas.microsoft.com/office/drawing/2014/main" id="{D89E9BC6-6BBE-4278-8177-068833178477}"/>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backgroundRemoval t="10000" b="90000" l="8211" r="92962">
                        <a14:foregroundMark x1="27859" y1="29429" x2="27859" y2="29429"/>
                        <a14:foregroundMark x1="92082" y1="51143" x2="92082" y2="51143"/>
                        <a14:foregroundMark x1="80938" y1="47714" x2="80938" y2="47714"/>
                        <a14:foregroundMark x1="8504" y1="44000" x2="8504" y2="44000"/>
                        <a14:foregroundMark x1="91496" y1="57143" x2="91496" y2="57143"/>
                        <a14:foregroundMark x1="92962" y1="56571" x2="92962" y2="56571"/>
                      </a14:backgroundRemoval>
                    </a14:imgEffect>
                  </a14:imgLayer>
                </a14:imgProps>
              </a:ext>
              <a:ext uri="{28A0092B-C50C-407E-A947-70E740481C1C}">
                <a14:useLocalDpi xmlns:a14="http://schemas.microsoft.com/office/drawing/2010/main" val="0"/>
              </a:ext>
            </a:extLst>
          </a:blip>
          <a:srcRect/>
          <a:stretch>
            <a:fillRect/>
          </a:stretch>
        </p:blipFill>
        <p:spPr bwMode="auto">
          <a:xfrm>
            <a:off x="5675501" y="4092606"/>
            <a:ext cx="660801" cy="678242"/>
          </a:xfrm>
          <a:prstGeom prst="rect">
            <a:avLst/>
          </a:prstGeom>
          <a:noFill/>
          <a:extLst>
            <a:ext uri="{909E8E84-426E-40DD-AFC4-6F175D3DCCD1}">
              <a14:hiddenFill xmlns:a14="http://schemas.microsoft.com/office/drawing/2010/main">
                <a:solidFill>
                  <a:srgbClr val="FFFFFF"/>
                </a:solidFill>
              </a14:hiddenFill>
            </a:ext>
          </a:extLst>
        </p:spPr>
      </p:pic>
      <p:sp>
        <p:nvSpPr>
          <p:cNvPr id="100" name="CuadroTexto 99">
            <a:extLst>
              <a:ext uri="{FF2B5EF4-FFF2-40B4-BE49-F238E27FC236}">
                <a16:creationId xmlns:a16="http://schemas.microsoft.com/office/drawing/2014/main" id="{C56BEA21-4B7B-465F-AA2E-C07156A50CD4}"/>
              </a:ext>
            </a:extLst>
          </p:cNvPr>
          <p:cNvSpPr txBox="1"/>
          <p:nvPr/>
        </p:nvSpPr>
        <p:spPr>
          <a:xfrm>
            <a:off x="5357168" y="3723274"/>
            <a:ext cx="1297466" cy="369332"/>
          </a:xfrm>
          <a:prstGeom prst="rect">
            <a:avLst/>
          </a:prstGeom>
          <a:noFill/>
        </p:spPr>
        <p:txBody>
          <a:bodyPr wrap="square" rtlCol="0">
            <a:spAutoFit/>
          </a:bodyPr>
          <a:lstStyle/>
          <a:p>
            <a:pPr defTabSz="457200"/>
            <a:r>
              <a:rPr lang="es-ES" dirty="0">
                <a:solidFill>
                  <a:prstClr val="black"/>
                </a:solidFill>
                <a:latin typeface="Gill Sans MT" panose="020B0502020104020203"/>
              </a:rPr>
              <a:t>Test (15%)</a:t>
            </a:r>
          </a:p>
        </p:txBody>
      </p:sp>
      <p:cxnSp>
        <p:nvCxnSpPr>
          <p:cNvPr id="101" name="Conector: angular 100">
            <a:extLst>
              <a:ext uri="{FF2B5EF4-FFF2-40B4-BE49-F238E27FC236}">
                <a16:creationId xmlns:a16="http://schemas.microsoft.com/office/drawing/2014/main" id="{02F09911-4BA1-4DA7-A1E8-D619E92224F5}"/>
              </a:ext>
            </a:extLst>
          </p:cNvPr>
          <p:cNvCxnSpPr>
            <a:cxnSpLocks/>
            <a:stCxn id="80" idx="3"/>
            <a:endCxn id="99" idx="1"/>
          </p:cNvCxnSpPr>
          <p:nvPr/>
        </p:nvCxnSpPr>
        <p:spPr>
          <a:xfrm>
            <a:off x="3434550" y="2403640"/>
            <a:ext cx="2240951" cy="2028087"/>
          </a:xfrm>
          <a:prstGeom prst="bentConnector3">
            <a:avLst>
              <a:gd name="adj1" fmla="val 50000"/>
            </a:avLst>
          </a:prstGeom>
          <a:noFill/>
          <a:ln w="12700" cap="rnd" cmpd="sng" algn="ctr">
            <a:solidFill>
              <a:srgbClr val="4D1434">
                <a:lumMod val="90000"/>
              </a:srgbClr>
            </a:solidFill>
            <a:prstDash val="solid"/>
            <a:tailEnd type="triangle"/>
          </a:ln>
          <a:effectLst/>
        </p:spPr>
      </p:cxnSp>
      <p:pic>
        <p:nvPicPr>
          <p:cNvPr id="102" name="Picture 2" descr="Icon request: icon-gallery · Issue #855 · FortAwesome/Font-Awesome · GitHub">
            <a:extLst>
              <a:ext uri="{FF2B5EF4-FFF2-40B4-BE49-F238E27FC236}">
                <a16:creationId xmlns:a16="http://schemas.microsoft.com/office/drawing/2014/main" id="{A4902BB8-3A0A-4A06-A051-822BF297C968}"/>
              </a:ext>
            </a:extLst>
          </p:cNvPr>
          <p:cNvPicPr>
            <a:picLocks noChangeAspect="1" noChangeArrowheads="1"/>
          </p:cNvPicPr>
          <p:nvPr/>
        </p:nvPicPr>
        <p:blipFill>
          <a:blip r:embed="rId9">
            <a:extLst>
              <a:ext uri="{BEBA8EAE-BF5A-486C-A8C5-ECC9F3942E4B}">
                <a14:imgProps xmlns:a14="http://schemas.microsoft.com/office/drawing/2010/main">
                  <a14:imgLayer r:embed="rId4">
                    <a14:imgEffect>
                      <a14:backgroundRemoval t="10000" b="90000" l="7918" r="90909">
                        <a14:foregroundMark x1="22581" y1="32571" x2="22581" y2="32571"/>
                        <a14:foregroundMark x1="91202" y1="41429" x2="91202" y2="41429"/>
                        <a14:foregroundMark x1="7918" y1="33143" x2="7918" y2="33143"/>
                      </a14:backgroundRemoval>
                    </a14:imgEffect>
                  </a14:imgLayer>
                </a14:imgProps>
              </a:ext>
              <a:ext uri="{28A0092B-C50C-407E-A947-70E740481C1C}">
                <a14:useLocalDpi xmlns:a14="http://schemas.microsoft.com/office/drawing/2010/main" val="0"/>
              </a:ext>
            </a:extLst>
          </a:blip>
          <a:srcRect/>
          <a:stretch>
            <a:fillRect/>
          </a:stretch>
        </p:blipFill>
        <p:spPr bwMode="auto">
          <a:xfrm>
            <a:off x="5675500" y="5373070"/>
            <a:ext cx="660801" cy="678242"/>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ector: angular 102">
            <a:extLst>
              <a:ext uri="{FF2B5EF4-FFF2-40B4-BE49-F238E27FC236}">
                <a16:creationId xmlns:a16="http://schemas.microsoft.com/office/drawing/2014/main" id="{5147D903-0A5A-422E-AB02-C4C49B5B8485}"/>
              </a:ext>
            </a:extLst>
          </p:cNvPr>
          <p:cNvCxnSpPr>
            <a:cxnSpLocks/>
            <a:stCxn id="80" idx="3"/>
            <a:endCxn id="102" idx="1"/>
          </p:cNvCxnSpPr>
          <p:nvPr/>
        </p:nvCxnSpPr>
        <p:spPr>
          <a:xfrm>
            <a:off x="3434550" y="2403640"/>
            <a:ext cx="2240950" cy="3308551"/>
          </a:xfrm>
          <a:prstGeom prst="bentConnector3">
            <a:avLst>
              <a:gd name="adj1" fmla="val 50000"/>
            </a:avLst>
          </a:prstGeom>
          <a:noFill/>
          <a:ln w="12700" cap="rnd" cmpd="sng" algn="ctr">
            <a:solidFill>
              <a:srgbClr val="4D1434">
                <a:lumMod val="90000"/>
              </a:srgbClr>
            </a:solidFill>
            <a:prstDash val="solid"/>
            <a:tailEnd type="triangle"/>
          </a:ln>
          <a:effectLst/>
        </p:spPr>
      </p:cxnSp>
      <p:sp>
        <p:nvSpPr>
          <p:cNvPr id="106" name="CuadroTexto 105">
            <a:extLst>
              <a:ext uri="{FF2B5EF4-FFF2-40B4-BE49-F238E27FC236}">
                <a16:creationId xmlns:a16="http://schemas.microsoft.com/office/drawing/2014/main" id="{936650CE-4E7A-40D7-A320-C05E50C04319}"/>
              </a:ext>
            </a:extLst>
          </p:cNvPr>
          <p:cNvSpPr txBox="1"/>
          <p:nvPr/>
        </p:nvSpPr>
        <p:spPr>
          <a:xfrm>
            <a:off x="4684830" y="5033949"/>
            <a:ext cx="3302940" cy="338554"/>
          </a:xfrm>
          <a:prstGeom prst="rect">
            <a:avLst/>
          </a:prstGeom>
          <a:noFill/>
        </p:spPr>
        <p:txBody>
          <a:bodyPr wrap="square" rtlCol="0">
            <a:spAutoFit/>
          </a:bodyPr>
          <a:lstStyle/>
          <a:p>
            <a:pPr defTabSz="457200"/>
            <a:r>
              <a:rPr lang="es-ES" sz="1600" dirty="0">
                <a:solidFill>
                  <a:prstClr val="black"/>
                </a:solidFill>
                <a:latin typeface="Gill Sans MT" panose="020B0502020104020203"/>
              </a:rPr>
              <a:t>Calibración (15%) + Validación (15%) </a:t>
            </a:r>
          </a:p>
        </p:txBody>
      </p:sp>
      <p:sp>
        <p:nvSpPr>
          <p:cNvPr id="37" name="CuadroTexto 36">
            <a:extLst>
              <a:ext uri="{FF2B5EF4-FFF2-40B4-BE49-F238E27FC236}">
                <a16:creationId xmlns:a16="http://schemas.microsoft.com/office/drawing/2014/main" id="{42C3C065-7DC9-4204-8C00-CBBA9CDE14AB}"/>
              </a:ext>
            </a:extLst>
          </p:cNvPr>
          <p:cNvSpPr txBox="1"/>
          <p:nvPr/>
        </p:nvSpPr>
        <p:spPr>
          <a:xfrm>
            <a:off x="415026" y="4514832"/>
            <a:ext cx="3210763"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s-ES" dirty="0"/>
              <a:t>Se ha realizado una estratificación con el fin de mantener la misma frecuencia de casos benignos y malignos en todos los subconjuntos</a:t>
            </a:r>
          </a:p>
        </p:txBody>
      </p:sp>
      <p:sp>
        <p:nvSpPr>
          <p:cNvPr id="27" name="CuadroTexto 26">
            <a:extLst>
              <a:ext uri="{FF2B5EF4-FFF2-40B4-BE49-F238E27FC236}">
                <a16:creationId xmlns:a16="http://schemas.microsoft.com/office/drawing/2014/main" id="{DC206DF7-C54A-4CCF-9529-6B52E6F13370}"/>
              </a:ext>
            </a:extLst>
          </p:cNvPr>
          <p:cNvSpPr txBox="1"/>
          <p:nvPr/>
        </p:nvSpPr>
        <p:spPr>
          <a:xfrm>
            <a:off x="8577251" y="1045618"/>
            <a:ext cx="3185577"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s-ES" dirty="0"/>
              <a:t>En este trabajo se utiliza el conjunto de datos de 2019 para el entrenamiento de modelos y el conjunto de datos de 2020 como un conjunto que ha sido proporcionado por una clínica con el fin de que esta pueda utilizar el modelo como un servicio hacia sus pacientes</a:t>
            </a:r>
          </a:p>
        </p:txBody>
      </p:sp>
    </p:spTree>
    <p:extLst>
      <p:ext uri="{BB962C8B-B14F-4D97-AF65-F5344CB8AC3E}">
        <p14:creationId xmlns:p14="http://schemas.microsoft.com/office/powerpoint/2010/main" val="13463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258957"/>
            <a:ext cx="8421688" cy="1325563"/>
          </a:xfrm>
        </p:spPr>
        <p:txBody>
          <a:bodyPr rtlCol="0"/>
          <a:lstStyle/>
          <a:p>
            <a:pPr rtl="0"/>
            <a:r>
              <a:rPr lang="es-ES" dirty="0"/>
              <a:t>Exploración de datos</a:t>
            </a:r>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2020</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Análisis de datos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8</a:t>
            </a:fld>
            <a:endParaRPr lang="es-ES"/>
          </a:p>
        </p:txBody>
      </p:sp>
      <p:graphicFrame>
        <p:nvGraphicFramePr>
          <p:cNvPr id="6" name="Gráfico 5">
            <a:extLst>
              <a:ext uri="{FF2B5EF4-FFF2-40B4-BE49-F238E27FC236}">
                <a16:creationId xmlns:a16="http://schemas.microsoft.com/office/drawing/2014/main" id="{FBF37063-1A15-478E-9446-6B293CF6A65F}"/>
              </a:ext>
            </a:extLst>
          </p:cNvPr>
          <p:cNvGraphicFramePr/>
          <p:nvPr>
            <p:extLst>
              <p:ext uri="{D42A27DB-BD31-4B8C-83A1-F6EECF244321}">
                <p14:modId xmlns:p14="http://schemas.microsoft.com/office/powerpoint/2010/main" val="766155073"/>
              </p:ext>
            </p:extLst>
          </p:nvPr>
        </p:nvGraphicFramePr>
        <p:xfrm>
          <a:off x="1558144" y="1394085"/>
          <a:ext cx="9075711" cy="4709830"/>
        </p:xfrm>
        <a:graphic>
          <a:graphicData uri="http://schemas.openxmlformats.org/drawingml/2006/chart">
            <c:chart xmlns:c="http://schemas.openxmlformats.org/drawingml/2006/chart" xmlns:r="http://schemas.openxmlformats.org/officeDocument/2006/relationships" r:id="rId3"/>
          </a:graphicData>
        </a:graphic>
      </p:graphicFrame>
      <p:sp>
        <p:nvSpPr>
          <p:cNvPr id="3" name="CuadroTexto 2">
            <a:extLst>
              <a:ext uri="{FF2B5EF4-FFF2-40B4-BE49-F238E27FC236}">
                <a16:creationId xmlns:a16="http://schemas.microsoft.com/office/drawing/2014/main" id="{2E9CB3CF-B5C3-4FDF-96C1-F98E4015B044}"/>
              </a:ext>
            </a:extLst>
          </p:cNvPr>
          <p:cNvSpPr txBox="1"/>
          <p:nvPr/>
        </p:nvSpPr>
        <p:spPr>
          <a:xfrm>
            <a:off x="2209800" y="3985614"/>
            <a:ext cx="602512" cy="307777"/>
          </a:xfrm>
          <a:prstGeom prst="rect">
            <a:avLst/>
          </a:prstGeom>
          <a:noFill/>
        </p:spPr>
        <p:txBody>
          <a:bodyPr wrap="square" rtlCol="0">
            <a:spAutoFit/>
          </a:bodyPr>
          <a:lstStyle/>
          <a:p>
            <a:r>
              <a:rPr lang="es-ES" sz="1400" dirty="0">
                <a:solidFill>
                  <a:srgbClr val="0070C0"/>
                </a:solidFill>
              </a:rPr>
              <a:t>80%</a:t>
            </a:r>
          </a:p>
        </p:txBody>
      </p:sp>
      <p:sp>
        <p:nvSpPr>
          <p:cNvPr id="8" name="CuadroTexto 7">
            <a:extLst>
              <a:ext uri="{FF2B5EF4-FFF2-40B4-BE49-F238E27FC236}">
                <a16:creationId xmlns:a16="http://schemas.microsoft.com/office/drawing/2014/main" id="{FD550932-744F-4535-A2E3-8F661381BBC5}"/>
              </a:ext>
            </a:extLst>
          </p:cNvPr>
          <p:cNvSpPr txBox="1"/>
          <p:nvPr/>
        </p:nvSpPr>
        <p:spPr>
          <a:xfrm>
            <a:off x="2209800" y="4736987"/>
            <a:ext cx="602512" cy="307777"/>
          </a:xfrm>
          <a:prstGeom prst="rect">
            <a:avLst/>
          </a:prstGeom>
          <a:noFill/>
        </p:spPr>
        <p:txBody>
          <a:bodyPr wrap="square" rtlCol="0">
            <a:spAutoFit/>
          </a:bodyPr>
          <a:lstStyle/>
          <a:p>
            <a:r>
              <a:rPr lang="es-ES" sz="1400" dirty="0">
                <a:solidFill>
                  <a:srgbClr val="C00000"/>
                </a:solidFill>
              </a:rPr>
              <a:t>20%</a:t>
            </a:r>
          </a:p>
        </p:txBody>
      </p:sp>
      <p:sp>
        <p:nvSpPr>
          <p:cNvPr id="9" name="CuadroTexto 8">
            <a:extLst>
              <a:ext uri="{FF2B5EF4-FFF2-40B4-BE49-F238E27FC236}">
                <a16:creationId xmlns:a16="http://schemas.microsoft.com/office/drawing/2014/main" id="{97F6F284-20F5-4164-BD4A-650C9CDC1BFC}"/>
              </a:ext>
            </a:extLst>
          </p:cNvPr>
          <p:cNvSpPr txBox="1"/>
          <p:nvPr/>
        </p:nvSpPr>
        <p:spPr>
          <a:xfrm>
            <a:off x="2209800" y="2256833"/>
            <a:ext cx="602512" cy="307777"/>
          </a:xfrm>
          <a:prstGeom prst="rect">
            <a:avLst/>
          </a:prstGeom>
          <a:noFill/>
        </p:spPr>
        <p:txBody>
          <a:bodyPr wrap="square" rtlCol="0">
            <a:spAutoFit/>
          </a:bodyPr>
          <a:lstStyle/>
          <a:p>
            <a:r>
              <a:rPr lang="es-ES" sz="1400" dirty="0">
                <a:solidFill>
                  <a:srgbClr val="0070C0"/>
                </a:solidFill>
              </a:rPr>
              <a:t>98%</a:t>
            </a:r>
          </a:p>
        </p:txBody>
      </p:sp>
      <p:sp>
        <p:nvSpPr>
          <p:cNvPr id="10" name="CuadroTexto 9">
            <a:extLst>
              <a:ext uri="{FF2B5EF4-FFF2-40B4-BE49-F238E27FC236}">
                <a16:creationId xmlns:a16="http://schemas.microsoft.com/office/drawing/2014/main" id="{E544058B-421E-4A89-A8C5-5874D03B965F}"/>
              </a:ext>
            </a:extLst>
          </p:cNvPr>
          <p:cNvSpPr txBox="1"/>
          <p:nvPr/>
        </p:nvSpPr>
        <p:spPr>
          <a:xfrm>
            <a:off x="2290192" y="3004590"/>
            <a:ext cx="441727" cy="307777"/>
          </a:xfrm>
          <a:prstGeom prst="rect">
            <a:avLst/>
          </a:prstGeom>
          <a:noFill/>
        </p:spPr>
        <p:txBody>
          <a:bodyPr wrap="square" rtlCol="0">
            <a:spAutoFit/>
          </a:bodyPr>
          <a:lstStyle/>
          <a:p>
            <a:r>
              <a:rPr lang="es-ES" sz="1400" dirty="0">
                <a:solidFill>
                  <a:srgbClr val="C00000"/>
                </a:solidFill>
              </a:rPr>
              <a:t>2%</a:t>
            </a:r>
          </a:p>
        </p:txBody>
      </p:sp>
    </p:spTree>
    <p:extLst>
      <p:ext uri="{BB962C8B-B14F-4D97-AF65-F5344CB8AC3E}">
        <p14:creationId xmlns:p14="http://schemas.microsoft.com/office/powerpoint/2010/main" val="228876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chart seriesIdx="0" categoryIdx="0" bldStep="ptInCategory"/>
                                            </p:graphicEl>
                                          </p:spTgt>
                                        </p:tgtEl>
                                        <p:attrNameLst>
                                          <p:attrName>style.visibility</p:attrName>
                                        </p:attrNameLst>
                                      </p:cBhvr>
                                      <p:to>
                                        <p:strVal val="visible"/>
                                      </p:to>
                                    </p:set>
                                    <p:animEffect transition="in" filter="wipe(left)">
                                      <p:cBhvr>
                                        <p:cTn id="12" dur="500"/>
                                        <p:tgtEl>
                                          <p:spTgt spid="6">
                                            <p:graphicEl>
                                              <a:chart seriesIdx="0" categoryIdx="0" bldStep="ptInCategory"/>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graphicEl>
                                              <a:chart seriesIdx="1" categoryIdx="0" bldStep="ptInCategory"/>
                                            </p:graphicEl>
                                          </p:spTgt>
                                        </p:tgtEl>
                                        <p:attrNameLst>
                                          <p:attrName>style.visibility</p:attrName>
                                        </p:attrNameLst>
                                      </p:cBhvr>
                                      <p:to>
                                        <p:strVal val="visible"/>
                                      </p:to>
                                    </p:set>
                                    <p:animEffect transition="in" filter="wipe(left)">
                                      <p:cBhvr>
                                        <p:cTn id="15" dur="500"/>
                                        <p:tgtEl>
                                          <p:spTgt spid="6">
                                            <p:graphicEl>
                                              <a:chart seriesIdx="1" categoryIdx="0" bldStep="ptInCategory"/>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graphicEl>
                                              <a:chart seriesIdx="0" categoryIdx="1" bldStep="ptInCategory"/>
                                            </p:graphicEl>
                                          </p:spTgt>
                                        </p:tgtEl>
                                        <p:attrNameLst>
                                          <p:attrName>style.visibility</p:attrName>
                                        </p:attrNameLst>
                                      </p:cBhvr>
                                      <p:to>
                                        <p:strVal val="visible"/>
                                      </p:to>
                                    </p:set>
                                    <p:animEffect transition="in" filter="wipe(left)">
                                      <p:cBhvr>
                                        <p:cTn id="20" dur="500"/>
                                        <p:tgtEl>
                                          <p:spTgt spid="6">
                                            <p:graphicEl>
                                              <a:chart seriesIdx="0" categoryIdx="1" bldStep="ptInCategory"/>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graphicEl>
                                              <a:chart seriesIdx="1" categoryIdx="1" bldStep="ptInCategory"/>
                                            </p:graphicEl>
                                          </p:spTgt>
                                        </p:tgtEl>
                                        <p:attrNameLst>
                                          <p:attrName>style.visibility</p:attrName>
                                        </p:attrNameLst>
                                      </p:cBhvr>
                                      <p:to>
                                        <p:strVal val="visible"/>
                                      </p:to>
                                    </p:set>
                                    <p:animEffect transition="in" filter="wipe(left)">
                                      <p:cBhvr>
                                        <p:cTn id="23" dur="500"/>
                                        <p:tgtEl>
                                          <p:spTgt spid="6">
                                            <p:graphicEl>
                                              <a:chart seriesIdx="1" categoryIdx="1" bldStep="ptInCategory"/>
                                            </p:graphic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El"/>
        </p:bldSub>
      </p:bldGraphic>
      <p:bldP spid="3"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885156" y="258957"/>
            <a:ext cx="8421688" cy="1325563"/>
          </a:xfrm>
        </p:spPr>
        <p:txBody>
          <a:bodyPr rtlCol="0"/>
          <a:lstStyle/>
          <a:p>
            <a:pPr rtl="0"/>
            <a:r>
              <a:rPr lang="es-ES" dirty="0"/>
              <a:t>Exploración de datos</a:t>
            </a:r>
          </a:p>
        </p:txBody>
      </p:sp>
      <p:sp>
        <p:nvSpPr>
          <p:cNvPr id="80" name="Marcador de fecha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rtlCol="0"/>
          <a:lstStyle/>
          <a:p>
            <a:pPr rtl="0"/>
            <a:r>
              <a:rPr lang="es-ES" dirty="0"/>
              <a:t>2020</a:t>
            </a:r>
          </a:p>
        </p:txBody>
      </p:sp>
      <p:sp>
        <p:nvSpPr>
          <p:cNvPr id="81" name="Marcador de pie de página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rtlCol="0"/>
          <a:lstStyle/>
          <a:p>
            <a:pPr rtl="0"/>
            <a:r>
              <a:rPr lang="es-ES" dirty="0"/>
              <a:t>Análisis de datos</a:t>
            </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9</a:t>
            </a:fld>
            <a:endParaRPr lang="es-ES"/>
          </a:p>
        </p:txBody>
      </p:sp>
      <p:graphicFrame>
        <p:nvGraphicFramePr>
          <p:cNvPr id="13" name="Gráfico 12">
            <a:extLst>
              <a:ext uri="{FF2B5EF4-FFF2-40B4-BE49-F238E27FC236}">
                <a16:creationId xmlns:a16="http://schemas.microsoft.com/office/drawing/2014/main" id="{06C715AD-4EB2-4E40-9CF1-068426D31340}"/>
              </a:ext>
            </a:extLst>
          </p:cNvPr>
          <p:cNvGraphicFramePr/>
          <p:nvPr>
            <p:extLst>
              <p:ext uri="{D42A27DB-BD31-4B8C-83A1-F6EECF244321}">
                <p14:modId xmlns:p14="http://schemas.microsoft.com/office/powerpoint/2010/main" val="861386598"/>
              </p:ext>
            </p:extLst>
          </p:nvPr>
        </p:nvGraphicFramePr>
        <p:xfrm>
          <a:off x="2096976" y="1382233"/>
          <a:ext cx="7998047" cy="47348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387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down)">
                                      <p:cBhvr>
                                        <p:cTn id="7" dur="500"/>
                                        <p:tgtEl>
                                          <p:spTgt spid="1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wipe(down)">
                                      <p:cBhvr>
                                        <p:cTn id="12" dur="500"/>
                                        <p:tgtEl>
                                          <p:spTgt spid="13">
                                            <p:graphicEl>
                                              <a:chart seriesIdx="-4" categoryIdx="0" bldStep="category"/>
                                            </p:graphic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wipe(down)">
                                      <p:cBhvr>
                                        <p:cTn id="15" dur="500"/>
                                        <p:tgtEl>
                                          <p:spTgt spid="13">
                                            <p:graphicEl>
                                              <a:chart seriesIdx="-4" categoryIdx="1" bldStep="category"/>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graphicEl>
                                              <a:chart seriesIdx="-4" categoryIdx="2" bldStep="category"/>
                                            </p:graphicEl>
                                          </p:spTgt>
                                        </p:tgtEl>
                                        <p:attrNameLst>
                                          <p:attrName>style.visibility</p:attrName>
                                        </p:attrNameLst>
                                      </p:cBhvr>
                                      <p:to>
                                        <p:strVal val="visible"/>
                                      </p:to>
                                    </p:set>
                                    <p:animEffect transition="in" filter="wipe(down)">
                                      <p:cBhvr>
                                        <p:cTn id="18" dur="500"/>
                                        <p:tgtEl>
                                          <p:spTgt spid="13">
                                            <p:graphicEl>
                                              <a:chart seriesIdx="-4" categoryIdx="2" bldStep="category"/>
                                            </p:graphic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graphicEl>
                                              <a:chart seriesIdx="-4" categoryIdx="3" bldStep="category"/>
                                            </p:graphicEl>
                                          </p:spTgt>
                                        </p:tgtEl>
                                        <p:attrNameLst>
                                          <p:attrName>style.visibility</p:attrName>
                                        </p:attrNameLst>
                                      </p:cBhvr>
                                      <p:to>
                                        <p:strVal val="visible"/>
                                      </p:to>
                                    </p:set>
                                    <p:animEffect transition="in" filter="wipe(down)">
                                      <p:cBhvr>
                                        <p:cTn id="21" dur="500"/>
                                        <p:tgtEl>
                                          <p:spTgt spid="13">
                                            <p:graphicEl>
                                              <a:chart seriesIdx="-4" categoryIdx="3" bldStep="category"/>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graphicEl>
                                              <a:chart seriesIdx="-4" categoryIdx="4" bldStep="category"/>
                                            </p:graphicEl>
                                          </p:spTgt>
                                        </p:tgtEl>
                                        <p:attrNameLst>
                                          <p:attrName>style.visibility</p:attrName>
                                        </p:attrNameLst>
                                      </p:cBhvr>
                                      <p:to>
                                        <p:strVal val="visible"/>
                                      </p:to>
                                    </p:set>
                                    <p:animEffect transition="in" filter="wipe(down)">
                                      <p:cBhvr>
                                        <p:cTn id="24" dur="500"/>
                                        <p:tgtEl>
                                          <p:spTgt spid="13">
                                            <p:graphicEl>
                                              <a:chart seriesIdx="-4" categoryIdx="4" bldStep="category"/>
                                            </p:graphic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graphicEl>
                                              <a:chart seriesIdx="-4" categoryIdx="5" bldStep="category"/>
                                            </p:graphicEl>
                                          </p:spTgt>
                                        </p:tgtEl>
                                        <p:attrNameLst>
                                          <p:attrName>style.visibility</p:attrName>
                                        </p:attrNameLst>
                                      </p:cBhvr>
                                      <p:to>
                                        <p:strVal val="visible"/>
                                      </p:to>
                                    </p:set>
                                    <p:animEffect transition="in" filter="wipe(down)">
                                      <p:cBhvr>
                                        <p:cTn id="27" dur="500"/>
                                        <p:tgtEl>
                                          <p:spTgt spid="13">
                                            <p:graphicEl>
                                              <a:chart seriesIdx="-4" categoryIdx="5" bldStep="category"/>
                                            </p:graphic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3">
                                            <p:graphicEl>
                                              <a:chart seriesIdx="-4" categoryIdx="6" bldStep="category"/>
                                            </p:graphicEl>
                                          </p:spTgt>
                                        </p:tgtEl>
                                        <p:attrNameLst>
                                          <p:attrName>style.visibility</p:attrName>
                                        </p:attrNameLst>
                                      </p:cBhvr>
                                      <p:to>
                                        <p:strVal val="visible"/>
                                      </p:to>
                                    </p:set>
                                    <p:animEffect transition="in" filter="wipe(down)">
                                      <p:cBhvr>
                                        <p:cTn id="30" dur="500"/>
                                        <p:tgtEl>
                                          <p:spTgt spid="13">
                                            <p:graphicEl>
                                              <a:chart seriesIdx="-4" categoryIdx="6" bldStep="category"/>
                                            </p:graphic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graphicEl>
                                              <a:chart seriesIdx="-4" categoryIdx="7" bldStep="category"/>
                                            </p:graphicEl>
                                          </p:spTgt>
                                        </p:tgtEl>
                                        <p:attrNameLst>
                                          <p:attrName>style.visibility</p:attrName>
                                        </p:attrNameLst>
                                      </p:cBhvr>
                                      <p:to>
                                        <p:strVal val="visible"/>
                                      </p:to>
                                    </p:set>
                                    <p:animEffect transition="in" filter="wipe(down)">
                                      <p:cBhvr>
                                        <p:cTn id="33" dur="500"/>
                                        <p:tgtEl>
                                          <p:spTgt spid="13">
                                            <p:graphicEl>
                                              <a:chart seriesIdx="-4" categoryIdx="7" bldStep="category"/>
                                            </p:graphic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3">
                                            <p:graphicEl>
                                              <a:chart seriesIdx="-4" categoryIdx="8" bldStep="category"/>
                                            </p:graphicEl>
                                          </p:spTgt>
                                        </p:tgtEl>
                                        <p:attrNameLst>
                                          <p:attrName>style.visibility</p:attrName>
                                        </p:attrNameLst>
                                      </p:cBhvr>
                                      <p:to>
                                        <p:strVal val="visible"/>
                                      </p:to>
                                    </p:set>
                                    <p:animEffect transition="in" filter="wipe(down)">
                                      <p:cBhvr>
                                        <p:cTn id="36" dur="500"/>
                                        <p:tgtEl>
                                          <p:spTgt spid="13">
                                            <p:graphicEl>
                                              <a:chart seriesIdx="-4" categoryIdx="8" bldStep="category"/>
                                            </p:graphic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3">
                                            <p:graphicEl>
                                              <a:chart seriesIdx="-4" categoryIdx="9" bldStep="category"/>
                                            </p:graphicEl>
                                          </p:spTgt>
                                        </p:tgtEl>
                                        <p:attrNameLst>
                                          <p:attrName>style.visibility</p:attrName>
                                        </p:attrNameLst>
                                      </p:cBhvr>
                                      <p:to>
                                        <p:strVal val="visible"/>
                                      </p:to>
                                    </p:set>
                                    <p:animEffect transition="in" filter="wipe(down)">
                                      <p:cBhvr>
                                        <p:cTn id="39" dur="500"/>
                                        <p:tgtEl>
                                          <p:spTgt spid="13">
                                            <p:graphicEl>
                                              <a:chart seriesIdx="-4" categoryIdx="9" bldStep="category"/>
                                            </p:graphic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3">
                                            <p:graphicEl>
                                              <a:chart seriesIdx="-4" categoryIdx="10" bldStep="category"/>
                                            </p:graphicEl>
                                          </p:spTgt>
                                        </p:tgtEl>
                                        <p:attrNameLst>
                                          <p:attrName>style.visibility</p:attrName>
                                        </p:attrNameLst>
                                      </p:cBhvr>
                                      <p:to>
                                        <p:strVal val="visible"/>
                                      </p:to>
                                    </p:set>
                                    <p:animEffect transition="in" filter="wipe(down)">
                                      <p:cBhvr>
                                        <p:cTn id="42" dur="500"/>
                                        <p:tgtEl>
                                          <p:spTgt spid="13">
                                            <p:graphicEl>
                                              <a:chart seriesIdx="-4" categoryIdx="10" bldStep="category"/>
                                            </p:graphic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graphicEl>
                                              <a:chart seriesIdx="-4" categoryIdx="11" bldStep="category"/>
                                            </p:graphicEl>
                                          </p:spTgt>
                                        </p:tgtEl>
                                        <p:attrNameLst>
                                          <p:attrName>style.visibility</p:attrName>
                                        </p:attrNameLst>
                                      </p:cBhvr>
                                      <p:to>
                                        <p:strVal val="visible"/>
                                      </p:to>
                                    </p:set>
                                    <p:animEffect transition="in" filter="wipe(down)">
                                      <p:cBhvr>
                                        <p:cTn id="45" dur="500"/>
                                        <p:tgtEl>
                                          <p:spTgt spid="13">
                                            <p:graphicEl>
                                              <a:chart seriesIdx="-4" categoryIdx="11" bldStep="category"/>
                                            </p:graphicEl>
                                          </p:spTgt>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3">
                                            <p:graphicEl>
                                              <a:chart seriesIdx="-4" categoryIdx="12" bldStep="category"/>
                                            </p:graphicEl>
                                          </p:spTgt>
                                        </p:tgtEl>
                                        <p:attrNameLst>
                                          <p:attrName>style.visibility</p:attrName>
                                        </p:attrNameLst>
                                      </p:cBhvr>
                                      <p:to>
                                        <p:strVal val="visible"/>
                                      </p:to>
                                    </p:set>
                                    <p:animEffect transition="in" filter="wipe(down)">
                                      <p:cBhvr>
                                        <p:cTn id="48" dur="500"/>
                                        <p:tgtEl>
                                          <p:spTgt spid="13">
                                            <p:graphicEl>
                                              <a:chart seriesIdx="-4" categoryIdx="12" bldStep="category"/>
                                            </p:graphicEl>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graphicEl>
                                              <a:chart seriesIdx="-4" categoryIdx="13" bldStep="category"/>
                                            </p:graphicEl>
                                          </p:spTgt>
                                        </p:tgtEl>
                                        <p:attrNameLst>
                                          <p:attrName>style.visibility</p:attrName>
                                        </p:attrNameLst>
                                      </p:cBhvr>
                                      <p:to>
                                        <p:strVal val="visible"/>
                                      </p:to>
                                    </p:set>
                                    <p:animEffect transition="in" filter="wipe(down)">
                                      <p:cBhvr>
                                        <p:cTn id="51" dur="500"/>
                                        <p:tgtEl>
                                          <p:spTgt spid="13">
                                            <p:graphicEl>
                                              <a:chart seriesIdx="-4" categoryIdx="13" bldStep="category"/>
                                            </p:graphic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3">
                                            <p:graphicEl>
                                              <a:chart seriesIdx="-4" categoryIdx="14" bldStep="category"/>
                                            </p:graphicEl>
                                          </p:spTgt>
                                        </p:tgtEl>
                                        <p:attrNameLst>
                                          <p:attrName>style.visibility</p:attrName>
                                        </p:attrNameLst>
                                      </p:cBhvr>
                                      <p:to>
                                        <p:strVal val="visible"/>
                                      </p:to>
                                    </p:set>
                                    <p:animEffect transition="in" filter="wipe(down)">
                                      <p:cBhvr>
                                        <p:cTn id="54" dur="500"/>
                                        <p:tgtEl>
                                          <p:spTgt spid="13">
                                            <p:graphicEl>
                                              <a:chart seriesIdx="-4" categoryIdx="14" bldStep="category"/>
                                            </p:graphicEl>
                                          </p:spTgt>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3">
                                            <p:graphicEl>
                                              <a:chart seriesIdx="-4" categoryIdx="15" bldStep="category"/>
                                            </p:graphicEl>
                                          </p:spTgt>
                                        </p:tgtEl>
                                        <p:attrNameLst>
                                          <p:attrName>style.visibility</p:attrName>
                                        </p:attrNameLst>
                                      </p:cBhvr>
                                      <p:to>
                                        <p:strVal val="visible"/>
                                      </p:to>
                                    </p:set>
                                    <p:animEffect transition="in" filter="wipe(down)">
                                      <p:cBhvr>
                                        <p:cTn id="57" dur="500"/>
                                        <p:tgtEl>
                                          <p:spTgt spid="13">
                                            <p:graphicEl>
                                              <a:chart seriesIdx="-4" categoryIdx="15" bldStep="category"/>
                                            </p:graphicEl>
                                          </p:spTgt>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3">
                                            <p:graphicEl>
                                              <a:chart seriesIdx="-4" categoryIdx="16" bldStep="category"/>
                                            </p:graphicEl>
                                          </p:spTgt>
                                        </p:tgtEl>
                                        <p:attrNameLst>
                                          <p:attrName>style.visibility</p:attrName>
                                        </p:attrNameLst>
                                      </p:cBhvr>
                                      <p:to>
                                        <p:strVal val="visible"/>
                                      </p:to>
                                    </p:set>
                                    <p:animEffect transition="in" filter="wipe(down)">
                                      <p:cBhvr>
                                        <p:cTn id="60" dur="500"/>
                                        <p:tgtEl>
                                          <p:spTgt spid="13">
                                            <p:graphicEl>
                                              <a:chart seriesIdx="-4" categoryIdx="16" bldStep="category"/>
                                            </p:graphic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3">
                                            <p:graphicEl>
                                              <a:chart seriesIdx="-4" categoryIdx="17" bldStep="category"/>
                                            </p:graphicEl>
                                          </p:spTgt>
                                        </p:tgtEl>
                                        <p:attrNameLst>
                                          <p:attrName>style.visibility</p:attrName>
                                        </p:attrNameLst>
                                      </p:cBhvr>
                                      <p:to>
                                        <p:strVal val="visible"/>
                                      </p:to>
                                    </p:set>
                                    <p:animEffect transition="in" filter="wipe(down)">
                                      <p:cBhvr>
                                        <p:cTn id="63" dur="500"/>
                                        <p:tgtEl>
                                          <p:spTgt spid="13">
                                            <p:graphicEl>
                                              <a:chart seriesIdx="-4" categoryIdx="17" bldStep="category"/>
                                            </p:graphicEl>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3">
                                            <p:graphicEl>
                                              <a:chart seriesIdx="-4" categoryIdx="18" bldStep="category"/>
                                            </p:graphicEl>
                                          </p:spTgt>
                                        </p:tgtEl>
                                        <p:attrNameLst>
                                          <p:attrName>style.visibility</p:attrName>
                                        </p:attrNameLst>
                                      </p:cBhvr>
                                      <p:to>
                                        <p:strVal val="visible"/>
                                      </p:to>
                                    </p:set>
                                    <p:animEffect transition="in" filter="wipe(down)">
                                      <p:cBhvr>
                                        <p:cTn id="66" dur="500"/>
                                        <p:tgtEl>
                                          <p:spTgt spid="13">
                                            <p:graphicEl>
                                              <a:chart seriesIdx="-4" categoryIdx="18" bldStep="category"/>
                                            </p:graphicEl>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3">
                                            <p:graphicEl>
                                              <a:chart seriesIdx="-4" categoryIdx="19" bldStep="category"/>
                                            </p:graphicEl>
                                          </p:spTgt>
                                        </p:tgtEl>
                                        <p:attrNameLst>
                                          <p:attrName>style.visibility</p:attrName>
                                        </p:attrNameLst>
                                      </p:cBhvr>
                                      <p:to>
                                        <p:strVal val="visible"/>
                                      </p:to>
                                    </p:set>
                                    <p:animEffect transition="in" filter="wipe(down)">
                                      <p:cBhvr>
                                        <p:cTn id="69" dur="500"/>
                                        <p:tgtEl>
                                          <p:spTgt spid="13">
                                            <p:graphicEl>
                                              <a:chart seriesIdx="-4" categoryIdx="19" bldStep="category"/>
                                            </p:graphicEl>
                                          </p:spTgt>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3">
                                            <p:graphicEl>
                                              <a:chart seriesIdx="-4" categoryIdx="20" bldStep="category"/>
                                            </p:graphicEl>
                                          </p:spTgt>
                                        </p:tgtEl>
                                        <p:attrNameLst>
                                          <p:attrName>style.visibility</p:attrName>
                                        </p:attrNameLst>
                                      </p:cBhvr>
                                      <p:to>
                                        <p:strVal val="visible"/>
                                      </p:to>
                                    </p:set>
                                    <p:animEffect transition="in" filter="wipe(down)">
                                      <p:cBhvr>
                                        <p:cTn id="72" dur="500"/>
                                        <p:tgtEl>
                                          <p:spTgt spid="13">
                                            <p:graphicEl>
                                              <a:chart seriesIdx="-4" categoryIdx="20"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Chart bld="category"/>
        </p:bldSub>
      </p:bldGraphic>
    </p:bldLst>
  </p:timing>
</p:sld>
</file>

<file path=ppt/theme/theme1.xml><?xml version="1.0" encoding="utf-8"?>
<a:theme xmlns:a="http://schemas.openxmlformats.org/drawingml/2006/main" name="Una sola línea">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44_TF56180624_Win32" id="{CCF276C0-2FDF-463F-B45D-4EDBA039C896}" vid="{7446774B-3392-4AFF-ADF4-7FE1E36E52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ventas minimalista tenue</Template>
  <TotalTime>971</TotalTime>
  <Words>2489</Words>
  <Application>Microsoft Office PowerPoint</Application>
  <PresentationFormat>Panorámica</PresentationFormat>
  <Paragraphs>613</Paragraphs>
  <Slides>41</Slides>
  <Notes>35</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41</vt:i4>
      </vt:variant>
    </vt:vector>
  </HeadingPairs>
  <TitlesOfParts>
    <vt:vector size="48" baseType="lpstr">
      <vt:lpstr>Arial</vt:lpstr>
      <vt:lpstr>Calibri</vt:lpstr>
      <vt:lpstr>Cambria Math</vt:lpstr>
      <vt:lpstr>Gill Sans MT</vt:lpstr>
      <vt:lpstr>Tenorite</vt:lpstr>
      <vt:lpstr>Wingdings</vt:lpstr>
      <vt:lpstr>Una sola línea</vt:lpstr>
      <vt:lpstr>Clasificador de cáncer de piel mediante imágenes</vt:lpstr>
      <vt:lpstr>contenidos</vt:lpstr>
      <vt:lpstr>Trabajos previos</vt:lpstr>
      <vt:lpstr>Cáncer de piel</vt:lpstr>
      <vt:lpstr>Índice de radiación en España</vt:lpstr>
      <vt:lpstr>Competición de Kaggle</vt:lpstr>
      <vt:lpstr>Conjunto de datos</vt:lpstr>
      <vt:lpstr>Exploración de datos</vt:lpstr>
      <vt:lpstr>Exploración de datos</vt:lpstr>
      <vt:lpstr>Exploración de datos</vt:lpstr>
      <vt:lpstr>Exploración de datos</vt:lpstr>
      <vt:lpstr>Exploración de datos</vt:lpstr>
      <vt:lpstr>Exploración de datos</vt:lpstr>
      <vt:lpstr>Exploración de datos</vt:lpstr>
      <vt:lpstr>Redimensión de imágenes</vt:lpstr>
      <vt:lpstr>Modelos</vt:lpstr>
      <vt:lpstr>Modelos</vt:lpstr>
      <vt:lpstr>Modelo 1</vt:lpstr>
      <vt:lpstr>Modelo 2</vt:lpstr>
      <vt:lpstr>Modelo 2 (submuestreo)</vt:lpstr>
      <vt:lpstr>Modelo 2 (sobremuestreo)</vt:lpstr>
      <vt:lpstr>Modelo 2  (función de pérdida ponderada)</vt:lpstr>
      <vt:lpstr>Calibración del Modelo 2</vt:lpstr>
      <vt:lpstr>Métodos de Calibración</vt:lpstr>
      <vt:lpstr>Calibración del modelo 2 (submuestreo)</vt:lpstr>
      <vt:lpstr>Calibración del modelo 2 (sobremuestreo)</vt:lpstr>
      <vt:lpstr>Calibración del modelo 2 (función de pérdida ponderada)</vt:lpstr>
      <vt:lpstr>BRIER SCORE Y LOG LOSS</vt:lpstr>
      <vt:lpstr>Teorema de bayes</vt:lpstr>
      <vt:lpstr>Presentación de PowerPoint</vt:lpstr>
      <vt:lpstr>Presentación de PowerPoint</vt:lpstr>
      <vt:lpstr>Red de asociación </vt:lpstr>
      <vt:lpstr>Red de asociación </vt:lpstr>
      <vt:lpstr>modelo 3 (submuestreo)</vt:lpstr>
      <vt:lpstr>modelo 3 (sobremuestreo)</vt:lpstr>
      <vt:lpstr>modelo 3 (función de pérdida ponderada)</vt:lpstr>
      <vt:lpstr>Presentación de PowerPoint</vt:lpstr>
      <vt:lpstr>Conclusiones</vt:lpstr>
      <vt:lpstr>VISIÓN GENERAL</vt:lpstr>
      <vt:lpstr>Trabajos futuros</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Clasificador de cáncer de piel mediante imágenes</dc:title>
  <dc:creator>Prashant</dc:creator>
  <cp:lastModifiedBy>Prashant</cp:lastModifiedBy>
  <cp:revision>2</cp:revision>
  <dcterms:created xsi:type="dcterms:W3CDTF">2021-11-22T20:48:00Z</dcterms:created>
  <dcterms:modified xsi:type="dcterms:W3CDTF">2022-01-12T11:37:50Z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